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Lst>
  <p:notesMasterIdLst>
    <p:notesMasterId r:id="rId19"/>
  </p:notesMasterIdLst>
  <p:sldIdLst>
    <p:sldId id="271" r:id="rId2"/>
    <p:sldId id="259" r:id="rId3"/>
    <p:sldId id="257" r:id="rId4"/>
    <p:sldId id="261" r:id="rId5"/>
    <p:sldId id="262" r:id="rId6"/>
    <p:sldId id="263" r:id="rId7"/>
    <p:sldId id="264" r:id="rId8"/>
    <p:sldId id="265" r:id="rId9"/>
    <p:sldId id="272" r:id="rId10"/>
    <p:sldId id="266" r:id="rId11"/>
    <p:sldId id="274" r:id="rId12"/>
    <p:sldId id="273" r:id="rId13"/>
    <p:sldId id="267" r:id="rId14"/>
    <p:sldId id="275" r:id="rId15"/>
    <p:sldId id="268" r:id="rId16"/>
    <p:sldId id="269" r:id="rId17"/>
    <p:sldId id="27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reza" initials="ar" lastIdx="1" clrIdx="0">
    <p:extLst>
      <p:ext uri="{19B8F6BF-5375-455C-9EA6-DF929625EA0E}">
        <p15:presenceInfo xmlns:p15="http://schemas.microsoft.com/office/powerpoint/2012/main" userId="f7aebc37573d72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FFFF"/>
    <a:srgbClr val="FA8AED"/>
    <a:srgbClr val="2DE0F3"/>
    <a:srgbClr val="F40AD8"/>
    <a:srgbClr val="FF9966"/>
    <a:srgbClr val="FFFF66"/>
    <a:srgbClr val="008A3E"/>
    <a:srgbClr val="E2C7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90476" autoAdjust="0"/>
  </p:normalViewPr>
  <p:slideViewPr>
    <p:cSldViewPr>
      <p:cViewPr varScale="1">
        <p:scale>
          <a:sx n="78" d="100"/>
          <a:sy n="78" d="100"/>
        </p:scale>
        <p:origin x="1195" y="62"/>
      </p:cViewPr>
      <p:guideLst>
        <p:guide orient="horz" pos="2160"/>
        <p:guide pos="288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1793D-A0DA-452A-B248-71990951CB10}" type="datetimeFigureOut">
              <a:rPr lang="en-US" smtClean="0"/>
              <a:t>6/19/2020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5F7C3-2205-480E-9AD8-8753915E20A0}" type="slidenum">
              <a:rPr lang="en-US" smtClean="0"/>
              <a:t>‹#›</a:t>
            </a:fld>
            <a:endParaRPr lang="en-US"/>
          </a:p>
        </p:txBody>
      </p:sp>
    </p:spTree>
    <p:extLst>
      <p:ext uri="{BB962C8B-B14F-4D97-AF65-F5344CB8AC3E}">
        <p14:creationId xmlns:p14="http://schemas.microsoft.com/office/powerpoint/2010/main" val="415091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5F7C3-2205-480E-9AD8-8753915E20A0}" type="slidenum">
              <a:rPr lang="en-US" smtClean="0"/>
              <a:t>1</a:t>
            </a:fld>
            <a:endParaRPr lang="en-US"/>
          </a:p>
        </p:txBody>
      </p:sp>
    </p:spTree>
    <p:extLst>
      <p:ext uri="{BB962C8B-B14F-4D97-AF65-F5344CB8AC3E}">
        <p14:creationId xmlns:p14="http://schemas.microsoft.com/office/powerpoint/2010/main" val="332111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5F7C3-2205-480E-9AD8-8753915E20A0}" type="slidenum">
              <a:rPr lang="en-US" smtClean="0"/>
              <a:t>2</a:t>
            </a:fld>
            <a:endParaRPr lang="en-US"/>
          </a:p>
        </p:txBody>
      </p:sp>
    </p:spTree>
    <p:extLst>
      <p:ext uri="{BB962C8B-B14F-4D97-AF65-F5344CB8AC3E}">
        <p14:creationId xmlns:p14="http://schemas.microsoft.com/office/powerpoint/2010/main" val="1608913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05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51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56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6"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6778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66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75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15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688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2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451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783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00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7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354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pPr/>
              <a:t>6/19/2020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24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004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038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rgbClr val="00FFFF"/>
            </a:gs>
            <a:gs pos="10000">
              <a:schemeClr val="accent1">
                <a:lumMod val="5000"/>
                <a:lumOff val="95000"/>
              </a:schemeClr>
            </a:gs>
            <a:gs pos="46000">
              <a:srgbClr val="FF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pPr/>
              <a:t>6/19/2020</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4541469"/>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0.jpeg"/><Relationship Id="rId5" Type="http://schemas.openxmlformats.org/officeDocument/2006/relationships/hyperlink" Target="https://1car.ir/thumbnails/mark/1car.ir-solar-cars(3).jpg" TargetMode="Externa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24.jpe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3.mp4"/><Relationship Id="rId7" Type="http://schemas.openxmlformats.org/officeDocument/2006/relationships/image" Target="../media/image25.png"/><Relationship Id="rId2" Type="http://schemas.microsoft.com/office/2007/relationships/media" Target="../media/media13.mp4"/><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14.m4a"/><Relationship Id="rId4" Type="http://schemas.microsoft.com/office/2007/relationships/media" Target="../media/media14.m4a"/></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5.mp4"/><Relationship Id="rId7" Type="http://schemas.openxmlformats.org/officeDocument/2006/relationships/image" Target="../media/image26.png"/><Relationship Id="rId2" Type="http://schemas.microsoft.com/office/2007/relationships/media" Target="../media/media15.mp4"/><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29.jp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hamyarsolar.com/" TargetMode="External"/><Relationship Id="rId3" Type="http://schemas.openxmlformats.org/officeDocument/2006/relationships/audio" Target="../media/media18.m4a"/><Relationship Id="rId7" Type="http://schemas.openxmlformats.org/officeDocument/2006/relationships/hyperlink" Target="https://1car.ir/" TargetMode="External"/><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hyperlink" Target="https://fa.wikipedia.org/" TargetMode="External"/><Relationship Id="rId11" Type="http://schemas.openxmlformats.org/officeDocument/2006/relationships/image" Target="../media/image4.png"/><Relationship Id="rId5" Type="http://schemas.openxmlformats.org/officeDocument/2006/relationships/hyperlink" Target="https://www.noandishaan.com/forums/topic" TargetMode="External"/><Relationship Id="rId10" Type="http://schemas.openxmlformats.org/officeDocument/2006/relationships/hyperlink" Target="https://elicaelectric.com7-/" TargetMode="External"/><Relationship Id="rId4" Type="http://schemas.openxmlformats.org/officeDocument/2006/relationships/slideLayout" Target="../slideLayouts/slideLayout2.xml"/><Relationship Id="rId9" Type="http://schemas.openxmlformats.org/officeDocument/2006/relationships/hyperlink" Target="https://saakhtani.ir/" TargetMode="External"/></Relationships>
</file>

<file path=ppt/slides/_rels/slide17.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7.m4a"/><Relationship Id="rId7" Type="http://schemas.openxmlformats.org/officeDocument/2006/relationships/image" Target="../media/image13.png"/><Relationship Id="rId2" Type="http://schemas.microsoft.com/office/2007/relationships/media" Target="../media/media7.m4a"/><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9.m4a"/><Relationship Id="rId7" Type="http://schemas.openxmlformats.org/officeDocument/2006/relationships/image" Target="../media/image16.jpe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5.jpeg"/><Relationship Id="rId11" Type="http://schemas.openxmlformats.org/officeDocument/2006/relationships/image" Target="../media/image4.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slideLayout" Target="../slideLayouts/slideLayout2.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82A7-78A2-4E33-8E3E-BAD9A5BFFCDD}"/>
              </a:ext>
            </a:extLst>
          </p:cNvPr>
          <p:cNvSpPr>
            <a:spLocks noGrp="1"/>
          </p:cNvSpPr>
          <p:nvPr>
            <p:ph type="ctrTitle"/>
          </p:nvPr>
        </p:nvSpPr>
        <p:spPr>
          <a:xfrm>
            <a:off x="1261516" y="762000"/>
            <a:ext cx="6620968" cy="4724399"/>
          </a:xfrm>
        </p:spPr>
        <p:txBody>
          <a:bodyPr/>
          <a:lstStyle/>
          <a:p>
            <a:pPr rtl="1"/>
            <a:r>
              <a:rPr lang="fa-IR" sz="4800" dirty="0">
                <a:solidFill>
                  <a:srgbClr val="F40AD8"/>
                </a:solidFill>
              </a:rPr>
              <a:t>      </a:t>
            </a:r>
            <a:r>
              <a:rPr lang="fa-IR" sz="4800" dirty="0">
                <a:solidFill>
                  <a:schemeClr val="bg1"/>
                </a:solidFill>
              </a:rPr>
              <a:t>        </a:t>
            </a:r>
            <a:r>
              <a:rPr lang="fa-IR" dirty="0">
                <a:solidFill>
                  <a:schemeClr val="bg1"/>
                </a:solidFill>
              </a:rPr>
              <a:t>  </a:t>
            </a:r>
            <a:r>
              <a:rPr lang="fa-IR" b="1" dirty="0">
                <a:solidFill>
                  <a:schemeClr val="bg1"/>
                </a:solidFill>
                <a:cs typeface="B Titr" panose="00000700000000000000" pitchFamily="2" charset="-78"/>
              </a:rPr>
              <a:t>به نام خدا</a:t>
            </a:r>
            <a:br>
              <a:rPr lang="fa-IR" b="1" dirty="0">
                <a:solidFill>
                  <a:schemeClr val="bg1"/>
                </a:solidFill>
                <a:cs typeface="B Titr" panose="00000700000000000000" pitchFamily="2" charset="-78"/>
              </a:rPr>
            </a:br>
            <a:br>
              <a:rPr lang="fa-IR" b="1" dirty="0">
                <a:solidFill>
                  <a:schemeClr val="bg1"/>
                </a:solidFill>
              </a:rPr>
            </a:br>
            <a:r>
              <a:rPr lang="fa-IR" sz="4800" b="1" dirty="0">
                <a:solidFill>
                  <a:schemeClr val="bg1"/>
                </a:solidFill>
                <a:cs typeface="B Nazanin" panose="00000400000000000000" pitchFamily="2" charset="-78"/>
              </a:rPr>
              <a:t>نویسنده</a:t>
            </a:r>
            <a:r>
              <a:rPr lang="fa-IR" sz="4800" dirty="0">
                <a:solidFill>
                  <a:schemeClr val="bg1"/>
                </a:solidFill>
                <a:cs typeface="B Nazanin" panose="00000400000000000000" pitchFamily="2" charset="-78"/>
              </a:rPr>
              <a:t>:</a:t>
            </a:r>
            <a:r>
              <a:rPr lang="en-US" sz="4800" dirty="0">
                <a:solidFill>
                  <a:schemeClr val="bg1"/>
                </a:solidFill>
                <a:cs typeface="B Nazanin" panose="00000400000000000000" pitchFamily="2" charset="-78"/>
              </a:rPr>
              <a:t> </a:t>
            </a:r>
            <a:r>
              <a:rPr lang="fa-IR" sz="4800" dirty="0">
                <a:solidFill>
                  <a:schemeClr val="bg1"/>
                </a:solidFill>
                <a:cs typeface="B Nazanin" panose="00000400000000000000" pitchFamily="2" charset="-78"/>
              </a:rPr>
              <a:t>مانا دارآفرین</a:t>
            </a:r>
            <a:br>
              <a:rPr lang="fa-IR" sz="4800" dirty="0">
                <a:solidFill>
                  <a:schemeClr val="bg1"/>
                </a:solidFill>
                <a:cs typeface="B Nazanin" panose="00000400000000000000" pitchFamily="2" charset="-78"/>
              </a:rPr>
            </a:br>
            <a:r>
              <a:rPr lang="fa-IR" sz="4800" b="1" dirty="0">
                <a:solidFill>
                  <a:schemeClr val="bg1"/>
                </a:solidFill>
                <a:cs typeface="B Nazanin" panose="00000400000000000000" pitchFamily="2" charset="-78"/>
              </a:rPr>
              <a:t>کلاس</a:t>
            </a:r>
            <a:r>
              <a:rPr lang="fa-IR" sz="4800" dirty="0">
                <a:solidFill>
                  <a:schemeClr val="bg1"/>
                </a:solidFill>
                <a:cs typeface="B Nazanin" panose="00000400000000000000" pitchFamily="2" charset="-78"/>
              </a:rPr>
              <a:t>:</a:t>
            </a:r>
            <a:r>
              <a:rPr lang="en-US" sz="4800" dirty="0">
                <a:solidFill>
                  <a:schemeClr val="bg1"/>
                </a:solidFill>
                <a:cs typeface="B Nazanin" panose="00000400000000000000" pitchFamily="2" charset="-78"/>
              </a:rPr>
              <a:t> </a:t>
            </a:r>
            <a:r>
              <a:rPr lang="fa-IR" sz="4800" dirty="0">
                <a:solidFill>
                  <a:schemeClr val="bg1"/>
                </a:solidFill>
                <a:cs typeface="B Nazanin" panose="00000400000000000000" pitchFamily="2" charset="-78"/>
              </a:rPr>
              <a:t>7.2</a:t>
            </a:r>
            <a:br>
              <a:rPr lang="fa-IR" sz="4800" dirty="0">
                <a:solidFill>
                  <a:schemeClr val="bg1"/>
                </a:solidFill>
              </a:rPr>
            </a:br>
            <a:r>
              <a:rPr lang="fa-IR" sz="4800" b="1" dirty="0">
                <a:solidFill>
                  <a:schemeClr val="bg1"/>
                </a:solidFill>
                <a:cs typeface="B Nazanin" panose="00000400000000000000" pitchFamily="2" charset="-78"/>
              </a:rPr>
              <a:t>موضوع:</a:t>
            </a:r>
            <a:r>
              <a:rPr lang="en-US" sz="4800" b="1" dirty="0">
                <a:solidFill>
                  <a:schemeClr val="bg1"/>
                </a:solidFill>
                <a:cs typeface="B Nazanin" panose="00000400000000000000" pitchFamily="2" charset="-78"/>
              </a:rPr>
              <a:t>  </a:t>
            </a:r>
            <a:r>
              <a:rPr lang="fa-IR" sz="4800" dirty="0">
                <a:solidFill>
                  <a:schemeClr val="bg1"/>
                </a:solidFill>
                <a:cs typeface="B Nazanin" panose="00000400000000000000" pitchFamily="2" charset="-78"/>
              </a:rPr>
              <a:t>ماشین خورشیدی</a:t>
            </a:r>
            <a:br>
              <a:rPr lang="fa-IR" sz="4800" dirty="0">
                <a:solidFill>
                  <a:schemeClr val="bg1"/>
                </a:solidFill>
                <a:cs typeface="B Nazanin" panose="00000400000000000000" pitchFamily="2" charset="-78"/>
              </a:rPr>
            </a:br>
            <a:r>
              <a:rPr lang="fa-IR" sz="4800" b="1" dirty="0">
                <a:solidFill>
                  <a:schemeClr val="bg1"/>
                </a:solidFill>
                <a:cs typeface="B Nazanin" panose="00000400000000000000" pitchFamily="2" charset="-78"/>
              </a:rPr>
              <a:t>دبیر:</a:t>
            </a:r>
            <a:r>
              <a:rPr lang="en-US" sz="4800" b="1" dirty="0">
                <a:solidFill>
                  <a:schemeClr val="bg1"/>
                </a:solidFill>
                <a:cs typeface="B Nazanin" panose="00000400000000000000" pitchFamily="2" charset="-78"/>
              </a:rPr>
              <a:t>  </a:t>
            </a:r>
            <a:r>
              <a:rPr lang="fa-IR" sz="4800" dirty="0">
                <a:solidFill>
                  <a:schemeClr val="bg1"/>
                </a:solidFill>
                <a:cs typeface="B Nazanin" panose="00000400000000000000" pitchFamily="2" charset="-78"/>
              </a:rPr>
              <a:t>سرکار خانم آذری</a:t>
            </a:r>
            <a:endParaRPr lang="en-US" sz="4800" dirty="0">
              <a:solidFill>
                <a:schemeClr val="bg1"/>
              </a:solidFill>
              <a:cs typeface="B Nazanin" panose="00000400000000000000" pitchFamily="2" charset="-78"/>
            </a:endParaRPr>
          </a:p>
        </p:txBody>
      </p:sp>
      <p:pic>
        <p:nvPicPr>
          <p:cNvPr id="11" name="Audio 10">
            <a:hlinkClick r:id="" action="ppaction://media"/>
            <a:extLst>
              <a:ext uri="{FF2B5EF4-FFF2-40B4-BE49-F238E27FC236}">
                <a16:creationId xmlns:a16="http://schemas.microsoft.com/office/drawing/2014/main" id="{0975BFB9-2FA7-41FC-A5EB-DD558F4661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36639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15469">
        <p15:prstTrans prst="curtains"/>
      </p:transition>
    </mc:Choice>
    <mc:Fallback>
      <p:transition spd="slow" advTm="15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1822-1FEC-4A75-A9EF-96E9D54C9A8E}"/>
              </a:ext>
            </a:extLst>
          </p:cNvPr>
          <p:cNvSpPr>
            <a:spLocks noGrp="1"/>
          </p:cNvSpPr>
          <p:nvPr>
            <p:ph type="title"/>
          </p:nvPr>
        </p:nvSpPr>
        <p:spPr>
          <a:xfrm>
            <a:off x="1679427" y="153901"/>
            <a:ext cx="7772400" cy="1456267"/>
          </a:xfrm>
        </p:spPr>
        <p:txBody>
          <a:bodyPr/>
          <a:lstStyle/>
          <a:p>
            <a:r>
              <a:rPr lang="fa-IR" dirty="0">
                <a:solidFill>
                  <a:srgbClr val="FF0000"/>
                </a:solidFill>
              </a:rPr>
              <a:t>چگونه یک ماشین خورشیدی بسازیم؟</a:t>
            </a:r>
            <a:endParaRPr lang="en-US" dirty="0">
              <a:solidFill>
                <a:srgbClr val="FF0000"/>
              </a:solidFill>
            </a:endParaRPr>
          </a:p>
        </p:txBody>
      </p:sp>
      <p:sp>
        <p:nvSpPr>
          <p:cNvPr id="3" name="Content Placeholder 2">
            <a:extLst>
              <a:ext uri="{FF2B5EF4-FFF2-40B4-BE49-F238E27FC236}">
                <a16:creationId xmlns:a16="http://schemas.microsoft.com/office/drawing/2014/main" id="{A824F4D1-F97E-4496-B0CA-B527EA739E38}"/>
              </a:ext>
            </a:extLst>
          </p:cNvPr>
          <p:cNvSpPr>
            <a:spLocks noGrp="1"/>
          </p:cNvSpPr>
          <p:nvPr>
            <p:ph idx="1"/>
          </p:nvPr>
        </p:nvSpPr>
        <p:spPr>
          <a:xfrm>
            <a:off x="2209800" y="838200"/>
            <a:ext cx="6711654" cy="4648206"/>
          </a:xfrm>
        </p:spPr>
        <p:txBody>
          <a:bodyPr>
            <a:normAutofit/>
          </a:bodyPr>
          <a:lstStyle/>
          <a:p>
            <a:pPr marL="0" indent="0" algn="r" rtl="1">
              <a:buNone/>
            </a:pPr>
            <a:r>
              <a:rPr lang="fa-IR" sz="2600" dirty="0">
                <a:solidFill>
                  <a:schemeClr val="bg1"/>
                </a:solidFill>
                <a:cs typeface="B Nazanin" panose="00000400000000000000" pitchFamily="2" charset="-78"/>
              </a:rPr>
              <a:t>1-نصب چرخ های جلو</a:t>
            </a:r>
          </a:p>
          <a:p>
            <a:pPr marL="0" indent="0" algn="r" rtl="1">
              <a:buNone/>
            </a:pPr>
            <a:r>
              <a:rPr lang="fa-IR" sz="2600" dirty="0">
                <a:solidFill>
                  <a:schemeClr val="bg1"/>
                </a:solidFill>
                <a:cs typeface="B Nazanin" panose="00000400000000000000" pitchFamily="2" charset="-78"/>
              </a:rPr>
              <a:t>2-نصب چرخ های عقب و چرخ دنده</a:t>
            </a:r>
          </a:p>
          <a:p>
            <a:pPr marL="0" indent="0" algn="r" rtl="1">
              <a:buNone/>
            </a:pPr>
            <a:r>
              <a:rPr lang="fa-IR" sz="2600" dirty="0">
                <a:solidFill>
                  <a:schemeClr val="bg1"/>
                </a:solidFill>
                <a:cs typeface="B Nazanin" panose="00000400000000000000" pitchFamily="2" charset="-78"/>
              </a:rPr>
              <a:t>3-نصب موتور در برخورد چرخ دنده</a:t>
            </a:r>
          </a:p>
          <a:p>
            <a:pPr marL="0" indent="0" algn="r" rtl="1">
              <a:buNone/>
            </a:pPr>
            <a:r>
              <a:rPr lang="fa-IR" sz="2600" dirty="0">
                <a:solidFill>
                  <a:schemeClr val="bg1"/>
                </a:solidFill>
                <a:cs typeface="B Nazanin" panose="00000400000000000000" pitchFamily="2" charset="-78"/>
              </a:rPr>
              <a:t>4-نصب سلول خورشیدی و وصل کردن مدار الکتریکی </a:t>
            </a:r>
          </a:p>
          <a:p>
            <a:pPr marL="0" indent="0" algn="r" rtl="1">
              <a:buNone/>
            </a:pPr>
            <a:r>
              <a:rPr lang="fa-IR" sz="2600" dirty="0">
                <a:solidFill>
                  <a:schemeClr val="bg1"/>
                </a:solidFill>
                <a:cs typeface="B Nazanin" panose="00000400000000000000" pitchFamily="2" charset="-78"/>
              </a:rPr>
              <a:t>5-قرار دادن زیر آفتاب برای حرکت</a:t>
            </a:r>
          </a:p>
          <a:p>
            <a:pPr marL="0" indent="0" algn="r" rtl="1">
              <a:buNone/>
            </a:pPr>
            <a:endParaRPr lang="en-US" dirty="0"/>
          </a:p>
        </p:txBody>
      </p:sp>
      <p:pic>
        <p:nvPicPr>
          <p:cNvPr id="4" name="Picture 3" descr="خودروهای خورشیدی چگونه کار می‌کنند؟">
            <a:hlinkClick r:id="rId5" tgtFrame="&quot;_blank&quot;"/>
            <a:extLst>
              <a:ext uri="{FF2B5EF4-FFF2-40B4-BE49-F238E27FC236}">
                <a16:creationId xmlns:a16="http://schemas.microsoft.com/office/drawing/2014/main" id="{4046A880-EF3F-47EF-B3D9-B1D46795686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38600"/>
            <a:ext cx="4724400" cy="2637790"/>
          </a:xfrm>
          <a:prstGeom prst="rect">
            <a:avLst/>
          </a:prstGeom>
          <a:noFill/>
          <a:ln>
            <a:noFill/>
          </a:ln>
        </p:spPr>
      </p:pic>
      <p:pic>
        <p:nvPicPr>
          <p:cNvPr id="7" name="Audio 6">
            <a:hlinkClick r:id="" action="ppaction://media"/>
            <a:extLst>
              <a:ext uri="{FF2B5EF4-FFF2-40B4-BE49-F238E27FC236}">
                <a16:creationId xmlns:a16="http://schemas.microsoft.com/office/drawing/2014/main" id="{F5D9DC42-9B16-4866-98DE-E4C208BCA51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71073227"/>
      </p:ext>
    </p:extLst>
  </p:cSld>
  <p:clrMapOvr>
    <a:masterClrMapping/>
  </p:clrMapOvr>
  <mc:AlternateContent xmlns:mc="http://schemas.openxmlformats.org/markup-compatibility/2006">
    <mc:Choice xmlns:p14="http://schemas.microsoft.com/office/powerpoint/2010/main" Requires="p14">
      <p:transition spd="slow" p14:dur="3900" advTm="59858">
        <p14:glitter pattern="hexagon"/>
      </p:transition>
    </mc:Choice>
    <mc:Fallback>
      <p:transition spd="slow" advTm="59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ox(in)">
                                      <p:cBhvr>
                                        <p:cTn id="16" dur="12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ox(in)">
                                      <p:cBhvr>
                                        <p:cTn id="21" dur="125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ox(in)">
                                      <p:cBhvr>
                                        <p:cTn id="26" dur="125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ox(in)">
                                      <p:cBhvr>
                                        <p:cTn id="31" dur="125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ox(in)">
                                      <p:cBhvr>
                                        <p:cTn id="36" dur="125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834DC-CCAE-454A-B75A-75F400564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529587B7-A4CA-42B9-85F5-964FB244D8FE}"/>
              </a:ext>
            </a:extLst>
          </p:cNvPr>
          <p:cNvSpPr>
            <a:spLocks noGrp="1"/>
          </p:cNvSpPr>
          <p:nvPr>
            <p:ph idx="1"/>
          </p:nvPr>
        </p:nvSpPr>
        <p:spPr>
          <a:xfrm>
            <a:off x="1295400" y="152400"/>
            <a:ext cx="5420700" cy="1143000"/>
          </a:xfrm>
        </p:spPr>
        <p:txBody>
          <a:bodyPr/>
          <a:lstStyle/>
          <a:p>
            <a:pPr marL="0" indent="0" algn="r">
              <a:buNone/>
            </a:pPr>
            <a:r>
              <a:rPr lang="ar-SA" sz="2400" b="1" dirty="0">
                <a:solidFill>
                  <a:schemeClr val="bg1"/>
                </a:solidFill>
                <a:cs typeface="B Nazanin" panose="00000400000000000000" pitchFamily="2" charset="-78"/>
              </a:rPr>
              <a:t>فرمول محاسبه ی کار انجام شده : </a:t>
            </a:r>
            <a:r>
              <a:rPr lang="ar-SA" sz="2400" dirty="0">
                <a:solidFill>
                  <a:schemeClr val="bg1"/>
                </a:solidFill>
                <a:cs typeface="B Nazanin" panose="00000400000000000000" pitchFamily="2" charset="-78"/>
              </a:rPr>
              <a:t>  </a:t>
            </a:r>
            <a:endParaRPr lang="en-US" sz="2400" b="1" dirty="0">
              <a:solidFill>
                <a:schemeClr val="bg1"/>
              </a:solidFill>
              <a:cs typeface="B Nazanin" panose="00000400000000000000" pitchFamily="2" charset="-78"/>
            </a:endParaRPr>
          </a:p>
          <a:p>
            <a:pPr marL="0" indent="0" algn="r">
              <a:buNone/>
            </a:pPr>
            <a:r>
              <a:rPr lang="ar-SA" sz="2400" b="1" dirty="0">
                <a:solidFill>
                  <a:schemeClr val="bg1"/>
                </a:solidFill>
                <a:cs typeface="B Nazanin" panose="00000400000000000000" pitchFamily="2" charset="-78"/>
              </a:rPr>
              <a:t>جا به جایی ( متر ) </a:t>
            </a:r>
            <a:r>
              <a:rPr lang="ru-RU" sz="2400" b="1" dirty="0">
                <a:solidFill>
                  <a:schemeClr val="bg1"/>
                </a:solidFill>
                <a:cs typeface="B Nazanin" panose="00000400000000000000" pitchFamily="2" charset="-78"/>
              </a:rPr>
              <a:t>X</a:t>
            </a:r>
            <a:r>
              <a:rPr lang="ar-SA" sz="2400" b="1" dirty="0">
                <a:solidFill>
                  <a:schemeClr val="bg1"/>
                </a:solidFill>
                <a:cs typeface="B Nazanin" panose="00000400000000000000" pitchFamily="2" charset="-78"/>
              </a:rPr>
              <a:t> نیرو ( نیوتن ) = کار ( ژول )</a:t>
            </a:r>
            <a:endParaRPr lang="en-US" sz="2400" b="1" dirty="0">
              <a:solidFill>
                <a:schemeClr val="bg1"/>
              </a:solidFill>
              <a:cs typeface="B Nazanin" panose="00000400000000000000" pitchFamily="2" charset="-78"/>
            </a:endParaRPr>
          </a:p>
          <a:p>
            <a:endParaRPr lang="en-US" dirty="0"/>
          </a:p>
        </p:txBody>
      </p:sp>
      <p:pic>
        <p:nvPicPr>
          <p:cNvPr id="7" name="Audio 6">
            <a:hlinkClick r:id="" action="ppaction://media"/>
            <a:extLst>
              <a:ext uri="{FF2B5EF4-FFF2-40B4-BE49-F238E27FC236}">
                <a16:creationId xmlns:a16="http://schemas.microsoft.com/office/drawing/2014/main" id="{5E736295-2BAA-4A9B-AE68-F471F887B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0593630"/>
      </p:ext>
    </p:extLst>
  </p:cSld>
  <p:clrMapOvr>
    <a:masterClrMapping/>
  </p:clrMapOvr>
  <mc:AlternateContent xmlns:mc="http://schemas.openxmlformats.org/markup-compatibility/2006">
    <mc:Choice xmlns:p14="http://schemas.microsoft.com/office/powerpoint/2010/main" Requires="p14">
      <p:transition spd="slow" p14:dur="1400" advTm="16671">
        <p14:ripple/>
      </p:transition>
    </mc:Choice>
    <mc:Fallback>
      <p:transition spd="slow" advTm="16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2C33-12A2-4291-8FED-6233A893EF3F}"/>
              </a:ext>
            </a:extLst>
          </p:cNvPr>
          <p:cNvSpPr>
            <a:spLocks noGrp="1"/>
          </p:cNvSpPr>
          <p:nvPr>
            <p:ph type="title"/>
          </p:nvPr>
        </p:nvSpPr>
        <p:spPr>
          <a:xfrm>
            <a:off x="557745" y="338814"/>
            <a:ext cx="7772400" cy="1456267"/>
          </a:xfrm>
        </p:spPr>
        <p:txBody>
          <a:bodyPr/>
          <a:lstStyle/>
          <a:p>
            <a:pPr algn="r" rtl="1"/>
            <a:r>
              <a:rPr lang="fa-IR" dirty="0">
                <a:solidFill>
                  <a:srgbClr val="FF0000"/>
                </a:solidFill>
              </a:rPr>
              <a:t>ماشین خورشیدی دست ساز</a:t>
            </a:r>
            <a:endParaRPr lang="en-US" dirty="0">
              <a:solidFill>
                <a:srgbClr val="FF0000"/>
              </a:solidFill>
            </a:endParaRPr>
          </a:p>
        </p:txBody>
      </p:sp>
      <p:sp>
        <p:nvSpPr>
          <p:cNvPr id="3" name="Content Placeholder 2">
            <a:extLst>
              <a:ext uri="{FF2B5EF4-FFF2-40B4-BE49-F238E27FC236}">
                <a16:creationId xmlns:a16="http://schemas.microsoft.com/office/drawing/2014/main" id="{FA9A51DB-6895-4F87-AE39-CA3B06F545CA}"/>
              </a:ext>
            </a:extLst>
          </p:cNvPr>
          <p:cNvSpPr>
            <a:spLocks noGrp="1"/>
          </p:cNvSpPr>
          <p:nvPr>
            <p:ph idx="1"/>
          </p:nvPr>
        </p:nvSpPr>
        <p:spPr>
          <a:xfrm>
            <a:off x="314979" y="1524000"/>
            <a:ext cx="8430690" cy="5181600"/>
          </a:xfrm>
        </p:spPr>
        <p:txBody>
          <a:bodyPr>
            <a:normAutofit fontScale="92500" lnSpcReduction="10000"/>
          </a:bodyPr>
          <a:lstStyle/>
          <a:p>
            <a:pPr marL="0" indent="0" algn="just" rtl="1">
              <a:buNone/>
            </a:pPr>
            <a:r>
              <a:rPr lang="fa-IR" sz="2600" dirty="0">
                <a:solidFill>
                  <a:schemeClr val="bg1"/>
                </a:solidFill>
                <a:cs typeface="B Nazanin" panose="00000400000000000000" pitchFamily="2" charset="-78"/>
              </a:rPr>
              <a:t>در مرحله اول ماشین خورشیدی ما به دلیل جرم زیادی که نسبت به انرژی پنل خورشیدی داشت حرکت نمی کرد؛ در مرحله دوم ماشین طراحی شده به دلیل عدم تعادل به خوبی حرکت نمی کرد  در مرحله آخر با بررسی دوباره سومین ماشین را ساختیم که بسیار عالی و با سرعتی تند حرکت می کند .</a:t>
            </a:r>
          </a:p>
          <a:p>
            <a:pPr marL="0" indent="0" algn="r" rtl="1">
              <a:buNone/>
            </a:pPr>
            <a:endParaRPr lang="fa-IR" sz="2600" dirty="0">
              <a:solidFill>
                <a:schemeClr val="bg1"/>
              </a:solidFill>
              <a:cs typeface="B Nazanin" panose="00000400000000000000" pitchFamily="2" charset="-78"/>
            </a:endParaRPr>
          </a:p>
          <a:p>
            <a:pPr marL="0" indent="0" algn="r" rtl="1">
              <a:buNone/>
            </a:pPr>
            <a:endParaRPr lang="fa-IR" sz="2600" dirty="0">
              <a:solidFill>
                <a:schemeClr val="bg1"/>
              </a:solidFill>
              <a:cs typeface="B Nazanin" panose="00000400000000000000" pitchFamily="2" charset="-78"/>
            </a:endParaRPr>
          </a:p>
          <a:p>
            <a:pPr marL="0" indent="0" algn="r" rtl="1">
              <a:buNone/>
            </a:pPr>
            <a:r>
              <a:rPr lang="fa-IR" sz="2600" dirty="0">
                <a:solidFill>
                  <a:schemeClr val="bg1"/>
                </a:solidFill>
                <a:cs typeface="B Nazanin" panose="00000400000000000000" pitchFamily="2" charset="-78"/>
              </a:rPr>
              <a:t>                                                                 </a:t>
            </a:r>
          </a:p>
          <a:p>
            <a:pPr marL="0" indent="0" algn="r" rtl="1">
              <a:buNone/>
            </a:pPr>
            <a:r>
              <a:rPr lang="fa-IR" sz="2600" dirty="0">
                <a:solidFill>
                  <a:schemeClr val="bg1"/>
                </a:solidFill>
                <a:cs typeface="B Nazanin" panose="00000400000000000000" pitchFamily="2" charset="-78"/>
              </a:rPr>
              <a:t>                                                                                ماشین شماره 1</a:t>
            </a:r>
          </a:p>
          <a:p>
            <a:pPr marL="0" indent="0" algn="r" rtl="1">
              <a:buNone/>
            </a:pPr>
            <a:r>
              <a:rPr lang="fa-IR" sz="2600" dirty="0">
                <a:solidFill>
                  <a:schemeClr val="bg1"/>
                </a:solidFill>
                <a:cs typeface="B Nazanin" panose="00000400000000000000" pitchFamily="2" charset="-78"/>
              </a:rPr>
              <a:t>                                      </a:t>
            </a:r>
          </a:p>
          <a:p>
            <a:pPr marL="0" indent="0" algn="r" rtl="1">
              <a:buNone/>
            </a:pPr>
            <a:r>
              <a:rPr lang="fa-IR" sz="2600" dirty="0">
                <a:solidFill>
                  <a:schemeClr val="bg1"/>
                </a:solidFill>
                <a:cs typeface="B Nazanin" panose="00000400000000000000" pitchFamily="2" charset="-78"/>
              </a:rPr>
              <a:t>                                          ماشین شماره 2</a:t>
            </a:r>
          </a:p>
          <a:p>
            <a:pPr marL="0" indent="0" algn="r" rtl="1">
              <a:buNone/>
            </a:pPr>
            <a:endParaRPr lang="fa-IR" sz="2600" dirty="0">
              <a:solidFill>
                <a:schemeClr val="bg1"/>
              </a:solidFill>
              <a:cs typeface="B Nazanin" panose="00000400000000000000" pitchFamily="2" charset="-78"/>
            </a:endParaRPr>
          </a:p>
          <a:p>
            <a:pPr marL="0" indent="0" algn="r" rtl="1">
              <a:buNone/>
            </a:pPr>
            <a:r>
              <a:rPr lang="fa-IR" sz="2600" dirty="0">
                <a:solidFill>
                  <a:schemeClr val="bg1"/>
                </a:solidFill>
                <a:cs typeface="B Nazanin" panose="00000400000000000000" pitchFamily="2" charset="-78"/>
              </a:rPr>
              <a:t>ماشین شماره 3</a:t>
            </a:r>
          </a:p>
        </p:txBody>
      </p:sp>
      <p:pic>
        <p:nvPicPr>
          <p:cNvPr id="6" name="Picture 5">
            <a:extLst>
              <a:ext uri="{FF2B5EF4-FFF2-40B4-BE49-F238E27FC236}">
                <a16:creationId xmlns:a16="http://schemas.microsoft.com/office/drawing/2014/main" id="{33E811E6-6081-4653-963E-6FB66E5390E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0520" y="3844026"/>
            <a:ext cx="2758440" cy="1400530"/>
          </a:xfrm>
          <a:prstGeom prst="rect">
            <a:avLst/>
          </a:prstGeom>
          <a:noFill/>
          <a:ln>
            <a:noFill/>
          </a:ln>
        </p:spPr>
      </p:pic>
      <p:pic>
        <p:nvPicPr>
          <p:cNvPr id="7" name="Picture 6">
            <a:extLst>
              <a:ext uri="{FF2B5EF4-FFF2-40B4-BE49-F238E27FC236}">
                <a16:creationId xmlns:a16="http://schemas.microsoft.com/office/drawing/2014/main" id="{5468FEE2-668E-4EA7-B5DA-7E1C271D5BC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441" y="2980267"/>
            <a:ext cx="2750820" cy="1400530"/>
          </a:xfrm>
          <a:prstGeom prst="rect">
            <a:avLst/>
          </a:prstGeom>
          <a:noFill/>
          <a:ln>
            <a:noFill/>
          </a:ln>
        </p:spPr>
      </p:pic>
      <p:pic>
        <p:nvPicPr>
          <p:cNvPr id="5" name="Picture 4">
            <a:extLst>
              <a:ext uri="{FF2B5EF4-FFF2-40B4-BE49-F238E27FC236}">
                <a16:creationId xmlns:a16="http://schemas.microsoft.com/office/drawing/2014/main" id="{0A7D726B-D54B-4453-95E8-BDC817AFB9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3219" y="4800600"/>
            <a:ext cx="2758440" cy="1400530"/>
          </a:xfrm>
          <a:prstGeom prst="rect">
            <a:avLst/>
          </a:prstGeom>
        </p:spPr>
      </p:pic>
      <p:pic>
        <p:nvPicPr>
          <p:cNvPr id="8" name="Audio 7">
            <a:hlinkClick r:id="" action="ppaction://media"/>
            <a:extLst>
              <a:ext uri="{FF2B5EF4-FFF2-40B4-BE49-F238E27FC236}">
                <a16:creationId xmlns:a16="http://schemas.microsoft.com/office/drawing/2014/main" id="{89AF78B3-B472-441D-BD04-F2E8250F041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13709519"/>
      </p:ext>
    </p:extLst>
  </p:cSld>
  <p:clrMapOvr>
    <a:masterClrMapping/>
  </p:clrMapOvr>
  <mc:AlternateContent xmlns:mc="http://schemas.openxmlformats.org/markup-compatibility/2006">
    <mc:Choice xmlns:p14="http://schemas.microsoft.com/office/powerpoint/2010/main" Requires="p14">
      <p:transition spd="slow" p14:dur="2000" advTm="44523">
        <p14:prism isContent="1"/>
      </p:transition>
    </mc:Choice>
    <mc:Fallback>
      <p:transition spd="slow" advTm="445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anim calcmode="lin" valueType="num">
                                      <p:cBhvr>
                                        <p:cTn id="27"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2000"/>
                                        <p:tgtEl>
                                          <p:spTgt spid="3">
                                            <p:txEl>
                                              <p:pRg st="4" end="4"/>
                                            </p:txEl>
                                          </p:spTgt>
                                        </p:tgtEl>
                                      </p:cBhvr>
                                    </p:animEffect>
                                    <p:anim calcmode="lin" valueType="num">
                                      <p:cBhvr>
                                        <p:cTn id="34"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anim calcmode="lin" valueType="num">
                                      <p:cBhvr>
                                        <p:cTn id="41"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2"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2000"/>
                                        <p:tgtEl>
                                          <p:spTgt spid="3">
                                            <p:txEl>
                                              <p:pRg st="6" end="6"/>
                                            </p:txEl>
                                          </p:spTgt>
                                        </p:tgtEl>
                                      </p:cBhvr>
                                    </p:animEffect>
                                    <p:anim calcmode="lin" valueType="num">
                                      <p:cBhvr>
                                        <p:cTn id="48"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2000"/>
                                        <p:tgtEl>
                                          <p:spTgt spid="3">
                                            <p:txEl>
                                              <p:pRg st="8" end="8"/>
                                            </p:txEl>
                                          </p:spTgt>
                                        </p:tgtEl>
                                      </p:cBhvr>
                                    </p:animEffect>
                                    <p:anim calcmode="lin" valueType="num">
                                      <p:cBhvr>
                                        <p:cTn id="55"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56" dur="20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down)">
                                      <p:cBhvr>
                                        <p:cTn id="77" dur="580">
                                          <p:stCondLst>
                                            <p:cond delay="0"/>
                                          </p:stCondLst>
                                        </p:cTn>
                                        <p:tgtEl>
                                          <p:spTgt spid="6"/>
                                        </p:tgtEl>
                                      </p:cBhvr>
                                    </p:animEffect>
                                    <p:anim calcmode="lin" valueType="num">
                                      <p:cBhvr>
                                        <p:cTn id="7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3" dur="26">
                                          <p:stCondLst>
                                            <p:cond delay="650"/>
                                          </p:stCondLst>
                                        </p:cTn>
                                        <p:tgtEl>
                                          <p:spTgt spid="6"/>
                                        </p:tgtEl>
                                      </p:cBhvr>
                                      <p:to x="100000" y="60000"/>
                                    </p:animScale>
                                    <p:animScale>
                                      <p:cBhvr>
                                        <p:cTn id="84" dur="166" decel="50000">
                                          <p:stCondLst>
                                            <p:cond delay="676"/>
                                          </p:stCondLst>
                                        </p:cTn>
                                        <p:tgtEl>
                                          <p:spTgt spid="6"/>
                                        </p:tgtEl>
                                      </p:cBhvr>
                                      <p:to x="100000" y="100000"/>
                                    </p:animScale>
                                    <p:animScale>
                                      <p:cBhvr>
                                        <p:cTn id="85" dur="26">
                                          <p:stCondLst>
                                            <p:cond delay="1312"/>
                                          </p:stCondLst>
                                        </p:cTn>
                                        <p:tgtEl>
                                          <p:spTgt spid="6"/>
                                        </p:tgtEl>
                                      </p:cBhvr>
                                      <p:to x="100000" y="80000"/>
                                    </p:animScale>
                                    <p:animScale>
                                      <p:cBhvr>
                                        <p:cTn id="86" dur="166" decel="50000">
                                          <p:stCondLst>
                                            <p:cond delay="1338"/>
                                          </p:stCondLst>
                                        </p:cTn>
                                        <p:tgtEl>
                                          <p:spTgt spid="6"/>
                                        </p:tgtEl>
                                      </p:cBhvr>
                                      <p:to x="100000" y="100000"/>
                                    </p:animScale>
                                    <p:animScale>
                                      <p:cBhvr>
                                        <p:cTn id="87" dur="26">
                                          <p:stCondLst>
                                            <p:cond delay="1642"/>
                                          </p:stCondLst>
                                        </p:cTn>
                                        <p:tgtEl>
                                          <p:spTgt spid="6"/>
                                        </p:tgtEl>
                                      </p:cBhvr>
                                      <p:to x="100000" y="90000"/>
                                    </p:animScale>
                                    <p:animScale>
                                      <p:cBhvr>
                                        <p:cTn id="88" dur="166" decel="50000">
                                          <p:stCondLst>
                                            <p:cond delay="1668"/>
                                          </p:stCondLst>
                                        </p:cTn>
                                        <p:tgtEl>
                                          <p:spTgt spid="6"/>
                                        </p:tgtEl>
                                      </p:cBhvr>
                                      <p:to x="100000" y="100000"/>
                                    </p:animScale>
                                    <p:animScale>
                                      <p:cBhvr>
                                        <p:cTn id="89" dur="26">
                                          <p:stCondLst>
                                            <p:cond delay="1808"/>
                                          </p:stCondLst>
                                        </p:cTn>
                                        <p:tgtEl>
                                          <p:spTgt spid="6"/>
                                        </p:tgtEl>
                                      </p:cBhvr>
                                      <p:to x="100000" y="95000"/>
                                    </p:animScale>
                                    <p:animScale>
                                      <p:cBhvr>
                                        <p:cTn id="90" dur="166" decel="50000">
                                          <p:stCondLst>
                                            <p:cond delay="1834"/>
                                          </p:stCondLst>
                                        </p:cTn>
                                        <p:tgtEl>
                                          <p:spTgt spid="6"/>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down)">
                                      <p:cBhvr>
                                        <p:cTn id="93" dur="580">
                                          <p:stCondLst>
                                            <p:cond delay="0"/>
                                          </p:stCondLst>
                                        </p:cTn>
                                        <p:tgtEl>
                                          <p:spTgt spid="5"/>
                                        </p:tgtEl>
                                      </p:cBhvr>
                                    </p:animEffect>
                                    <p:anim calcmode="lin" valueType="num">
                                      <p:cBhvr>
                                        <p:cTn id="9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9" dur="26">
                                          <p:stCondLst>
                                            <p:cond delay="650"/>
                                          </p:stCondLst>
                                        </p:cTn>
                                        <p:tgtEl>
                                          <p:spTgt spid="5"/>
                                        </p:tgtEl>
                                      </p:cBhvr>
                                      <p:to x="100000" y="60000"/>
                                    </p:animScale>
                                    <p:animScale>
                                      <p:cBhvr>
                                        <p:cTn id="100" dur="166" decel="50000">
                                          <p:stCondLst>
                                            <p:cond delay="676"/>
                                          </p:stCondLst>
                                        </p:cTn>
                                        <p:tgtEl>
                                          <p:spTgt spid="5"/>
                                        </p:tgtEl>
                                      </p:cBhvr>
                                      <p:to x="100000" y="100000"/>
                                    </p:animScale>
                                    <p:animScale>
                                      <p:cBhvr>
                                        <p:cTn id="101" dur="26">
                                          <p:stCondLst>
                                            <p:cond delay="1312"/>
                                          </p:stCondLst>
                                        </p:cTn>
                                        <p:tgtEl>
                                          <p:spTgt spid="5"/>
                                        </p:tgtEl>
                                      </p:cBhvr>
                                      <p:to x="100000" y="80000"/>
                                    </p:animScale>
                                    <p:animScale>
                                      <p:cBhvr>
                                        <p:cTn id="102" dur="166" decel="50000">
                                          <p:stCondLst>
                                            <p:cond delay="1338"/>
                                          </p:stCondLst>
                                        </p:cTn>
                                        <p:tgtEl>
                                          <p:spTgt spid="5"/>
                                        </p:tgtEl>
                                      </p:cBhvr>
                                      <p:to x="100000" y="100000"/>
                                    </p:animScale>
                                    <p:animScale>
                                      <p:cBhvr>
                                        <p:cTn id="103" dur="26">
                                          <p:stCondLst>
                                            <p:cond delay="1642"/>
                                          </p:stCondLst>
                                        </p:cTn>
                                        <p:tgtEl>
                                          <p:spTgt spid="5"/>
                                        </p:tgtEl>
                                      </p:cBhvr>
                                      <p:to x="100000" y="90000"/>
                                    </p:animScale>
                                    <p:animScale>
                                      <p:cBhvr>
                                        <p:cTn id="104" dur="166" decel="50000">
                                          <p:stCondLst>
                                            <p:cond delay="1668"/>
                                          </p:stCondLst>
                                        </p:cTn>
                                        <p:tgtEl>
                                          <p:spTgt spid="5"/>
                                        </p:tgtEl>
                                      </p:cBhvr>
                                      <p:to x="100000" y="100000"/>
                                    </p:animScale>
                                    <p:animScale>
                                      <p:cBhvr>
                                        <p:cTn id="105" dur="26">
                                          <p:stCondLst>
                                            <p:cond delay="1808"/>
                                          </p:stCondLst>
                                        </p:cTn>
                                        <p:tgtEl>
                                          <p:spTgt spid="5"/>
                                        </p:tgtEl>
                                      </p:cBhvr>
                                      <p:to x="100000" y="95000"/>
                                    </p:animScale>
                                    <p:animScale>
                                      <p:cBhvr>
                                        <p:cTn id="10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7"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41D9-2253-4309-BF73-4F8D610D62EE}"/>
              </a:ext>
            </a:extLst>
          </p:cNvPr>
          <p:cNvSpPr>
            <a:spLocks noGrp="1"/>
          </p:cNvSpPr>
          <p:nvPr>
            <p:ph type="title"/>
          </p:nvPr>
        </p:nvSpPr>
        <p:spPr>
          <a:xfrm>
            <a:off x="533400" y="0"/>
            <a:ext cx="7772400" cy="1456267"/>
          </a:xfrm>
        </p:spPr>
        <p:txBody>
          <a:bodyPr/>
          <a:lstStyle/>
          <a:p>
            <a:pPr algn="ctr" rtl="1"/>
            <a:r>
              <a:rPr lang="fa-IR" dirty="0">
                <a:solidFill>
                  <a:srgbClr val="FF0000"/>
                </a:solidFill>
              </a:rPr>
              <a:t>چگونه کارکرد آن را بررسی کنیم؟</a:t>
            </a:r>
            <a:endParaRPr lang="en-US" dirty="0">
              <a:solidFill>
                <a:srgbClr val="FF0000"/>
              </a:solidFill>
            </a:endParaRPr>
          </a:p>
        </p:txBody>
      </p:sp>
      <p:sp>
        <p:nvSpPr>
          <p:cNvPr id="3" name="Content Placeholder 2">
            <a:extLst>
              <a:ext uri="{FF2B5EF4-FFF2-40B4-BE49-F238E27FC236}">
                <a16:creationId xmlns:a16="http://schemas.microsoft.com/office/drawing/2014/main" id="{740D21C3-5FEC-455B-9FF7-C647EB7CA095}"/>
              </a:ext>
            </a:extLst>
          </p:cNvPr>
          <p:cNvSpPr>
            <a:spLocks noGrp="1"/>
          </p:cNvSpPr>
          <p:nvPr>
            <p:ph idx="1"/>
          </p:nvPr>
        </p:nvSpPr>
        <p:spPr>
          <a:xfrm>
            <a:off x="990600" y="1143000"/>
            <a:ext cx="7782900" cy="1376075"/>
          </a:xfrm>
        </p:spPr>
        <p:txBody>
          <a:bodyPr>
            <a:normAutofit fontScale="92500"/>
          </a:bodyPr>
          <a:lstStyle/>
          <a:p>
            <a:pPr marL="0" indent="0" algn="just" rtl="1">
              <a:buNone/>
            </a:pPr>
            <a:r>
              <a:rPr lang="fa-IR" sz="2600" dirty="0">
                <a:solidFill>
                  <a:schemeClr val="bg1"/>
                </a:solidFill>
                <a:cs typeface="B Nazanin" panose="00000400000000000000" pitchFamily="2" charset="-78"/>
              </a:rPr>
              <a:t>یک روز آفتابی ماشین خورشیدی را زیر آفتاب قرار می دهیم و پنل خورشیدی را به سمت خورشید تنظیم می کنیم .ماشین خورشیدی حرکت می کند و می توان از آن لذت برد.در زیر کارکرد خودرو تمام خورشیدی ما از نمای دور دیده می شود.</a:t>
            </a:r>
            <a:endParaRPr lang="en-US" sz="2600" dirty="0">
              <a:solidFill>
                <a:schemeClr val="bg1"/>
              </a:solidFill>
              <a:cs typeface="B Nazanin" panose="00000400000000000000" pitchFamily="2" charset="-78"/>
            </a:endParaRPr>
          </a:p>
        </p:txBody>
      </p:sp>
      <p:pic>
        <p:nvPicPr>
          <p:cNvPr id="6" name="دراز مناسب">
            <a:hlinkClick r:id="" action="ppaction://media"/>
            <a:extLst>
              <a:ext uri="{FF2B5EF4-FFF2-40B4-BE49-F238E27FC236}">
                <a16:creationId xmlns:a16="http://schemas.microsoft.com/office/drawing/2014/main" id="{26A2CD92-DC6E-49E2-B0FF-E6EE67D77257}"/>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56300" y="2480975"/>
            <a:ext cx="7097100" cy="4229100"/>
          </a:xfrm>
          <a:prstGeom prst="rect">
            <a:avLst/>
          </a:prstGeom>
        </p:spPr>
      </p:pic>
      <p:pic>
        <p:nvPicPr>
          <p:cNvPr id="16" name="Audio 15">
            <a:hlinkClick r:id="" action="ppaction://media"/>
            <a:extLst>
              <a:ext uri="{FF2B5EF4-FFF2-40B4-BE49-F238E27FC236}">
                <a16:creationId xmlns:a16="http://schemas.microsoft.com/office/drawing/2014/main" id="{7C869478-F558-48E3-AAE5-4A771B77B427}"/>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5336345"/>
      </p:ext>
    </p:extLst>
  </p:cSld>
  <p:clrMapOvr>
    <a:masterClrMapping/>
  </p:clrMapOvr>
  <mc:AlternateContent xmlns:mc="http://schemas.openxmlformats.org/markup-compatibility/2006">
    <mc:Choice xmlns:p14="http://schemas.microsoft.com/office/powerpoint/2010/main" Requires="p14">
      <p:transition spd="slow" p14:dur="1200" advTm="33107">
        <p:dissolve/>
      </p:transition>
    </mc:Choice>
    <mc:Fallback>
      <p:transition spd="slow" advTm="33107">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22368" objId="6"/>
        <p14:stopEvt time="32215"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AD74-8E38-4BCF-A267-FABBEB121889}"/>
              </a:ext>
            </a:extLst>
          </p:cNvPr>
          <p:cNvSpPr>
            <a:spLocks noGrp="1"/>
          </p:cNvSpPr>
          <p:nvPr>
            <p:ph type="title"/>
          </p:nvPr>
        </p:nvSpPr>
        <p:spPr>
          <a:xfrm>
            <a:off x="914400" y="457200"/>
            <a:ext cx="7668690" cy="1400530"/>
          </a:xfrm>
        </p:spPr>
        <p:txBody>
          <a:bodyPr/>
          <a:lstStyle/>
          <a:p>
            <a:r>
              <a:rPr lang="fa-IR" sz="4000" dirty="0">
                <a:solidFill>
                  <a:srgbClr val="FF0000"/>
                </a:solidFill>
              </a:rPr>
              <a:t>کارکرد ماشین خورشیدی ما از نمای نزدیک</a:t>
            </a:r>
            <a:endParaRPr lang="en-US" sz="4000" dirty="0">
              <a:solidFill>
                <a:srgbClr val="FF0000"/>
              </a:solidFill>
            </a:endParaRPr>
          </a:p>
        </p:txBody>
      </p:sp>
      <p:pic>
        <p:nvPicPr>
          <p:cNvPr id="4" name="فیلم پژوهش خوبی">
            <a:hlinkClick r:id="" action="ppaction://media"/>
            <a:extLst>
              <a:ext uri="{FF2B5EF4-FFF2-40B4-BE49-F238E27FC236}">
                <a16:creationId xmlns:a16="http://schemas.microsoft.com/office/drawing/2014/main" id="{6785264E-29DE-4641-8952-682A602F48B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52400" y="1981200"/>
            <a:ext cx="8915400" cy="4181475"/>
          </a:xfrm>
          <a:prstGeom prst="rect">
            <a:avLst/>
          </a:prstGeom>
        </p:spPr>
      </p:pic>
      <p:pic>
        <p:nvPicPr>
          <p:cNvPr id="6" name="Audio 5">
            <a:hlinkClick r:id="" action="ppaction://media"/>
            <a:extLst>
              <a:ext uri="{FF2B5EF4-FFF2-40B4-BE49-F238E27FC236}">
                <a16:creationId xmlns:a16="http://schemas.microsoft.com/office/drawing/2014/main" id="{980EDB99-2973-4C7A-B957-15029EC4EFA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66168869"/>
      </p:ext>
    </p:extLst>
  </p:cSld>
  <p:clrMapOvr>
    <a:masterClrMapping/>
  </p:clrMapOvr>
  <mc:AlternateContent xmlns:mc="http://schemas.openxmlformats.org/markup-compatibility/2006">
    <mc:Choice xmlns:p14="http://schemas.microsoft.com/office/powerpoint/2010/main" Requires="p14">
      <p:transition spd="slow" p14:dur="2500" advTm="16159">
        <p:checker/>
      </p:transition>
    </mc:Choice>
    <mc:Fallback>
      <p:transition spd="slow" advTm="1615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478" objId="4"/>
        <p14:stopEvt time="15252"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D5197A5-13DF-4C26-B06C-E245C97028B7}"/>
              </a:ext>
            </a:extLst>
          </p:cNvPr>
          <p:cNvGrpSpPr/>
          <p:nvPr/>
        </p:nvGrpSpPr>
        <p:grpSpPr>
          <a:xfrm>
            <a:off x="0" y="0"/>
            <a:ext cx="9144000" cy="6882245"/>
            <a:chOff x="0" y="-24246"/>
            <a:chExt cx="9144000" cy="6882245"/>
          </a:xfrm>
        </p:grpSpPr>
        <p:pic>
          <p:nvPicPr>
            <p:cNvPr id="8" name="Picture 7">
              <a:extLst>
                <a:ext uri="{FF2B5EF4-FFF2-40B4-BE49-F238E27FC236}">
                  <a16:creationId xmlns:a16="http://schemas.microsoft.com/office/drawing/2014/main" id="{22D2C31A-E735-4441-9F52-DC81DDAF4CB3}"/>
                </a:ext>
              </a:extLst>
            </p:cNvPr>
            <p:cNvPicPr>
              <a:picLocks noChangeAspect="1"/>
            </p:cNvPicPr>
            <p:nvPr/>
          </p:nvPicPr>
          <p:blipFill>
            <a:blip r:embed="rId5"/>
            <a:stretch>
              <a:fillRect/>
            </a:stretch>
          </p:blipFill>
          <p:spPr>
            <a:xfrm>
              <a:off x="0" y="-24246"/>
              <a:ext cx="9144000" cy="6882245"/>
            </a:xfrm>
            <a:prstGeom prst="rect">
              <a:avLst/>
            </a:prstGeom>
          </p:spPr>
        </p:pic>
        <p:pic>
          <p:nvPicPr>
            <p:cNvPr id="7" name="Picture 6">
              <a:extLst>
                <a:ext uri="{FF2B5EF4-FFF2-40B4-BE49-F238E27FC236}">
                  <a16:creationId xmlns:a16="http://schemas.microsoft.com/office/drawing/2014/main" id="{F583EFA6-06BD-49C5-BFCD-AC58FEF49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4926922"/>
              <a:ext cx="2781300" cy="1819275"/>
            </a:xfrm>
            <a:prstGeom prst="rect">
              <a:avLst/>
            </a:prstGeom>
          </p:spPr>
        </p:pic>
        <p:pic>
          <p:nvPicPr>
            <p:cNvPr id="10" name="Picture 9">
              <a:extLst>
                <a:ext uri="{FF2B5EF4-FFF2-40B4-BE49-F238E27FC236}">
                  <a16:creationId xmlns:a16="http://schemas.microsoft.com/office/drawing/2014/main" id="{46AE2AAE-C78A-4A2E-9743-0DB892FA1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0862" y="2912916"/>
              <a:ext cx="2243138" cy="3945083"/>
            </a:xfrm>
            <a:prstGeom prst="rect">
              <a:avLst/>
            </a:prstGeom>
          </p:spPr>
        </p:pic>
      </p:grpSp>
      <p:sp>
        <p:nvSpPr>
          <p:cNvPr id="2" name="Title 1">
            <a:extLst>
              <a:ext uri="{FF2B5EF4-FFF2-40B4-BE49-F238E27FC236}">
                <a16:creationId xmlns:a16="http://schemas.microsoft.com/office/drawing/2014/main" id="{F463FDD8-2ADD-4B8B-B591-83F8BCE0D27B}"/>
              </a:ext>
            </a:extLst>
          </p:cNvPr>
          <p:cNvSpPr>
            <a:spLocks noGrp="1"/>
          </p:cNvSpPr>
          <p:nvPr>
            <p:ph type="title"/>
          </p:nvPr>
        </p:nvSpPr>
        <p:spPr>
          <a:xfrm>
            <a:off x="1143000" y="111803"/>
            <a:ext cx="7055380" cy="1400530"/>
          </a:xfrm>
        </p:spPr>
        <p:txBody>
          <a:bodyPr/>
          <a:lstStyle/>
          <a:p>
            <a:pPr algn="ctr" rtl="1"/>
            <a:r>
              <a:rPr lang="fa-IR" dirty="0">
                <a:solidFill>
                  <a:srgbClr val="FF0000"/>
                </a:solidFill>
              </a:rPr>
              <a:t>نتیجه گیری</a:t>
            </a:r>
            <a:endParaRPr lang="en-US" dirty="0">
              <a:solidFill>
                <a:srgbClr val="FF0000"/>
              </a:solidFill>
            </a:endParaRPr>
          </a:p>
        </p:txBody>
      </p:sp>
      <p:sp>
        <p:nvSpPr>
          <p:cNvPr id="3" name="Content Placeholder 2">
            <a:extLst>
              <a:ext uri="{FF2B5EF4-FFF2-40B4-BE49-F238E27FC236}">
                <a16:creationId xmlns:a16="http://schemas.microsoft.com/office/drawing/2014/main" id="{77CBE978-6954-4F1F-9C70-DD31296963A6}"/>
              </a:ext>
            </a:extLst>
          </p:cNvPr>
          <p:cNvSpPr>
            <a:spLocks noGrp="1"/>
          </p:cNvSpPr>
          <p:nvPr>
            <p:ph idx="1"/>
          </p:nvPr>
        </p:nvSpPr>
        <p:spPr>
          <a:xfrm>
            <a:off x="484710" y="1004250"/>
            <a:ext cx="8174580" cy="2311876"/>
          </a:xfrm>
        </p:spPr>
        <p:txBody>
          <a:bodyPr>
            <a:normAutofit/>
          </a:bodyPr>
          <a:lstStyle/>
          <a:p>
            <a:pPr marL="0" indent="0" algn="just" rtl="1">
              <a:buNone/>
            </a:pPr>
            <a:r>
              <a:rPr lang="fa-IR" sz="2600" dirty="0">
                <a:solidFill>
                  <a:schemeClr val="bg1"/>
                </a:solidFill>
                <a:cs typeface="B Nazanin" panose="00000400000000000000" pitchFamily="2" charset="-78"/>
              </a:rPr>
              <a:t>انسان های این کره خاکی باید سعی کنند استفاده از انرژی های تجدید ناپذیر را به حداقل برسانند تا باعث کاهش تولید گازهای گلخانه ای گردد و در نتیجه کاهش گازهای گلخانه ای از گرم شدن کره زمین جلوگیری می کند. همچنین اگر از انرژی های پاک بیشتر استفاده شود هوا آلوده نمی شود و مردم دچار بیماری تنفسی نمی شوند.</a:t>
            </a:r>
            <a:endParaRPr lang="en-US" sz="2600" dirty="0">
              <a:solidFill>
                <a:schemeClr val="bg1"/>
              </a:solidFill>
              <a:cs typeface="B Nazanin" panose="00000400000000000000" pitchFamily="2" charset="-78"/>
            </a:endParaRPr>
          </a:p>
          <a:p>
            <a:pPr marL="0" indent="0" algn="r" rtl="1">
              <a:buNone/>
            </a:pPr>
            <a:endParaRPr lang="en-US" dirty="0"/>
          </a:p>
        </p:txBody>
      </p:sp>
      <p:pic>
        <p:nvPicPr>
          <p:cNvPr id="17" name="Audio 16">
            <a:hlinkClick r:id="" action="ppaction://media"/>
            <a:extLst>
              <a:ext uri="{FF2B5EF4-FFF2-40B4-BE49-F238E27FC236}">
                <a16:creationId xmlns:a16="http://schemas.microsoft.com/office/drawing/2014/main" id="{51699E6D-CC98-4AAD-90EC-359A05A330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38412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2544">
        <p15:prstTrans prst="pageCurlDouble"/>
      </p:transition>
    </mc:Choice>
    <mc:Fallback>
      <p:transition spd="slow" advTm="32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82BC-D070-4E3F-8181-A44CD9432E61}"/>
              </a:ext>
            </a:extLst>
          </p:cNvPr>
          <p:cNvSpPr>
            <a:spLocks noGrp="1"/>
          </p:cNvSpPr>
          <p:nvPr>
            <p:ph type="title"/>
          </p:nvPr>
        </p:nvSpPr>
        <p:spPr/>
        <p:txBody>
          <a:bodyPr/>
          <a:lstStyle/>
          <a:p>
            <a:pPr algn="ctr"/>
            <a:r>
              <a:rPr lang="fa-IR" dirty="0">
                <a:solidFill>
                  <a:srgbClr val="FF0000"/>
                </a:solidFill>
              </a:rPr>
              <a:t>منابع</a:t>
            </a:r>
            <a:endParaRPr lang="en-US" dirty="0">
              <a:solidFill>
                <a:srgbClr val="FF0000"/>
              </a:solidFill>
            </a:endParaRPr>
          </a:p>
        </p:txBody>
      </p:sp>
      <p:sp>
        <p:nvSpPr>
          <p:cNvPr id="4" name="Rectangle 1">
            <a:extLst>
              <a:ext uri="{FF2B5EF4-FFF2-40B4-BE49-F238E27FC236}">
                <a16:creationId xmlns:a16="http://schemas.microsoft.com/office/drawing/2014/main" id="{127C319A-489E-4894-B8E2-DEEEC7FECECD}"/>
              </a:ext>
            </a:extLst>
          </p:cNvPr>
          <p:cNvSpPr>
            <a:spLocks noGrp="1" noChangeArrowheads="1"/>
          </p:cNvSpPr>
          <p:nvPr>
            <p:ph idx="1"/>
          </p:nvPr>
        </p:nvSpPr>
        <p:spPr bwMode="auto">
          <a:xfrm>
            <a:off x="1191916" y="2180780"/>
            <a:ext cx="708302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B Nazanin" panose="00000400000000000000" pitchFamily="2" charset="-78"/>
                <a:hlinkClick r:id="rId5">
                  <a:extLst>
                    <a:ext uri="{A12FA001-AC4F-418D-AE19-62706E023703}">
                      <ahyp:hlinkClr xmlns:ahyp="http://schemas.microsoft.com/office/drawing/2018/hyperlinkcolor" val="tx"/>
                    </a:ext>
                  </a:extLst>
                </a:hlinkClick>
              </a:rPr>
              <a:t>https://www.noandishaan.com/forums/topic</a:t>
            </a: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B Nazanin" panose="00000400000000000000" pitchFamily="2" charset="-78"/>
              </a:rPr>
              <a:t>1-</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B Nazanin" panose="00000400000000000000" pitchFamily="2" charset="-78"/>
                <a:hlinkClick r:id="rId6">
                  <a:extLst>
                    <a:ext uri="{A12FA001-AC4F-418D-AE19-62706E023703}">
                      <ahyp:hlinkClr xmlns:ahyp="http://schemas.microsoft.com/office/drawing/2018/hyperlinkcolor" val="tx"/>
                    </a:ext>
                  </a:extLst>
                </a:hlinkClick>
              </a:rPr>
              <a:t>https://fa.wikipedia.org/</a:t>
            </a: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B Nazanin" panose="00000400000000000000" pitchFamily="2" charset="-78"/>
              </a:rPr>
              <a:t>2-</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https://1car.ir/</a:t>
            </a: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3-</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https://www.aparat.com</a:t>
            </a:r>
            <a:r>
              <a:rPr kumimoji="0" lang="en-US" altLang="en-US" sz="2800" b="0" i="0"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fa-IR" altLang="en-US" sz="2800" dirty="0">
                <a:solidFill>
                  <a:schemeClr val="bg1"/>
                </a:solidFill>
                <a:latin typeface="Arial" panose="020B0604020202020204" pitchFamily="34" charset="0"/>
                <a:ea typeface="Calibri" panose="020F0502020204030204" pitchFamily="34" charset="0"/>
                <a:cs typeface="Arial" panose="020B0604020202020204" pitchFamily="34" charset="0"/>
              </a:rPr>
              <a:t>4</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https://hamyarsolar.com</a:t>
            </a: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5-</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kumimoji="0" lang="en-US"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https://saakhtani.ir/</a:t>
            </a: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6-</a:t>
            </a:r>
            <a:endParaRPr kumimoji="0" lang="en-US" altLang="en-US" sz="2800" b="0" i="0" strike="noStrike" cap="none" normalizeH="0" baseline="0" dirty="0">
              <a:ln>
                <a:noFill/>
              </a:ln>
              <a:solidFill>
                <a:schemeClr val="bg1"/>
              </a:solidFill>
              <a:effectLst/>
            </a:endParaRPr>
          </a:p>
          <a:p>
            <a:pPr marL="0" marR="0" lvl="0" indent="0" algn="r" defTabSz="914400" eaLnBrk="0" fontAlgn="base" latinLnBrk="0" hangingPunct="0">
              <a:lnSpc>
                <a:spcPct val="100000"/>
              </a:lnSpc>
              <a:spcBef>
                <a:spcPct val="0"/>
              </a:spcBef>
              <a:spcAft>
                <a:spcPct val="0"/>
              </a:spcAft>
              <a:buClrTx/>
              <a:buSzTx/>
              <a:buFontTx/>
              <a:buNone/>
              <a:tabLst/>
            </a:pPr>
            <a:r>
              <a:rPr lang="en-US" altLang="en-US" sz="2800" dirty="0">
                <a:solidFill>
                  <a:schemeClr val="bg1"/>
                </a:solidFill>
                <a:latin typeface="Calibri" panose="020F050202020403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https://elicaelectric.com</a:t>
            </a:r>
            <a:r>
              <a:rPr lang="fa-IR" altLang="en-US" sz="2800" dirty="0">
                <a:solidFill>
                  <a:schemeClr val="bg1"/>
                </a:solidFill>
                <a:latin typeface="Calibri" panose="020F050202020403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7</a:t>
            </a:r>
            <a:r>
              <a:rPr lang="fa-IR" altLang="en-US" sz="2800" dirty="0">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a:t>
            </a:r>
            <a:endParaRPr lang="fa-IR" alt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Tx/>
              <a:buSzTx/>
              <a:buFontTx/>
              <a:buNone/>
              <a:tabLst/>
            </a:pPr>
            <a:r>
              <a:rPr kumimoji="0" lang="fa-IR" altLang="en-US" sz="2800" b="0" i="0" strike="noStrike" cap="none" normalizeH="0" baseline="0" dirty="0">
                <a:ln>
                  <a:noFill/>
                </a:ln>
                <a:solidFill>
                  <a:schemeClr val="bg1"/>
                </a:solidFill>
                <a:effectLst/>
                <a:latin typeface="Calibri" panose="020F0502020204030204" pitchFamily="34" charset="0"/>
                <a:ea typeface="Calibri" panose="020F0502020204030204" pitchFamily="34" charset="0"/>
                <a:cs typeface="Arial" panose="020B0604020202020204" pitchFamily="34" charset="0"/>
              </a:rPr>
              <a:t>و....</a:t>
            </a:r>
          </a:p>
        </p:txBody>
      </p:sp>
      <p:pic>
        <p:nvPicPr>
          <p:cNvPr id="5" name="Audio 4">
            <a:hlinkClick r:id="" action="ppaction://media"/>
            <a:extLst>
              <a:ext uri="{FF2B5EF4-FFF2-40B4-BE49-F238E27FC236}">
                <a16:creationId xmlns:a16="http://schemas.microsoft.com/office/drawing/2014/main" id="{BE7EA342-A188-401C-B7E1-1B8ABAE0A6D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46902173"/>
      </p:ext>
    </p:extLst>
  </p:cSld>
  <p:clrMapOvr>
    <a:masterClrMapping/>
  </p:clrMapOvr>
  <p:transition spd="slow" advTm="1785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nodeType="click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by="(-#ppt_w*2)" calcmode="lin" valueType="num">
                                      <p:cBhvr rctx="PPT">
                                        <p:cTn id="16" dur="1000" autoRev="1" fill="hold">
                                          <p:stCondLst>
                                            <p:cond delay="0"/>
                                          </p:stCondLst>
                                        </p:cTn>
                                        <p:tgtEl>
                                          <p:spTgt spid="4">
                                            <p:txEl>
                                              <p:pRg st="0" end="0"/>
                                            </p:txEl>
                                          </p:spTgt>
                                        </p:tgtEl>
                                        <p:attrNameLst>
                                          <p:attrName>ppt_w</p:attrName>
                                        </p:attrNameLst>
                                      </p:cBhvr>
                                    </p:anim>
                                    <p:anim by="(#ppt_w*0.50)" calcmode="lin" valueType="num">
                                      <p:cBhvr>
                                        <p:cTn id="17" dur="1000" decel="50000" autoRev="1" fill="hold">
                                          <p:stCondLst>
                                            <p:cond delay="0"/>
                                          </p:stCondLst>
                                        </p:cTn>
                                        <p:tgtEl>
                                          <p:spTgt spid="4">
                                            <p:txEl>
                                              <p:pRg st="0" end="0"/>
                                            </p:txEl>
                                          </p:spTgt>
                                        </p:tgtEl>
                                        <p:attrNameLst>
                                          <p:attrName>ppt_x</p:attrName>
                                        </p:attrNameLst>
                                      </p:cBhvr>
                                    </p:anim>
                                    <p:anim from="(-#ppt_h/2)" to="(#ppt_y)" calcmode="lin" valueType="num">
                                      <p:cBhvr>
                                        <p:cTn id="18" dur="2000" fill="hold">
                                          <p:stCondLst>
                                            <p:cond delay="0"/>
                                          </p:stCondLst>
                                        </p:cTn>
                                        <p:tgtEl>
                                          <p:spTgt spid="4">
                                            <p:txEl>
                                              <p:pRg st="0" end="0"/>
                                            </p:txEl>
                                          </p:spTgt>
                                        </p:tgtEl>
                                        <p:attrNameLst>
                                          <p:attrName>ppt_y</p:attrName>
                                        </p:attrNameLst>
                                      </p:cBhvr>
                                    </p:anim>
                                    <p:animRot by="21600000">
                                      <p:cBhvr>
                                        <p:cTn id="19" dur="2000" fill="hold">
                                          <p:stCondLst>
                                            <p:cond delay="0"/>
                                          </p:stCondLst>
                                        </p:cTn>
                                        <p:tgtEl>
                                          <p:spTgt spid="4">
                                            <p:txEl>
                                              <p:pRg st="0" end="0"/>
                                            </p:txEl>
                                          </p:spTgt>
                                        </p:tgtEl>
                                        <p:attrNameLst>
                                          <p:attrName>r</p:attrName>
                                        </p:attrNameLst>
                                      </p:cBhvr>
                                    </p:animRot>
                                  </p:childTnLst>
                                </p:cTn>
                              </p:par>
                              <p:par>
                                <p:cTn id="20" presetID="56" presetClass="entr" presetSubtype="0" fill="hold" nodeType="withEffect">
                                  <p:stCondLst>
                                    <p:cond delay="0"/>
                                  </p:stCondLst>
                                  <p:iterate type="lt">
                                    <p:tmPct val="10000"/>
                                  </p:iterate>
                                  <p:childTnLst>
                                    <p:set>
                                      <p:cBhvr>
                                        <p:cTn id="21" dur="1" fill="hold">
                                          <p:stCondLst>
                                            <p:cond delay="0"/>
                                          </p:stCondLst>
                                        </p:cTn>
                                        <p:tgtEl>
                                          <p:spTgt spid="4">
                                            <p:txEl>
                                              <p:pRg st="1" end="1"/>
                                            </p:txEl>
                                          </p:spTgt>
                                        </p:tgtEl>
                                        <p:attrNameLst>
                                          <p:attrName>style.visibility</p:attrName>
                                        </p:attrNameLst>
                                      </p:cBhvr>
                                      <p:to>
                                        <p:strVal val="visible"/>
                                      </p:to>
                                    </p:set>
                                    <p:anim by="(-#ppt_w*2)" calcmode="lin" valueType="num">
                                      <p:cBhvr rctx="PPT">
                                        <p:cTn id="22" dur="1000" autoRev="1" fill="hold">
                                          <p:stCondLst>
                                            <p:cond delay="0"/>
                                          </p:stCondLst>
                                        </p:cTn>
                                        <p:tgtEl>
                                          <p:spTgt spid="4">
                                            <p:txEl>
                                              <p:pRg st="1" end="1"/>
                                            </p:txEl>
                                          </p:spTgt>
                                        </p:tgtEl>
                                        <p:attrNameLst>
                                          <p:attrName>ppt_w</p:attrName>
                                        </p:attrNameLst>
                                      </p:cBhvr>
                                    </p:anim>
                                    <p:anim by="(#ppt_w*0.50)" calcmode="lin" valueType="num">
                                      <p:cBhvr>
                                        <p:cTn id="23" dur="1000" decel="50000" autoRev="1" fill="hold">
                                          <p:stCondLst>
                                            <p:cond delay="0"/>
                                          </p:stCondLst>
                                        </p:cTn>
                                        <p:tgtEl>
                                          <p:spTgt spid="4">
                                            <p:txEl>
                                              <p:pRg st="1" end="1"/>
                                            </p:txEl>
                                          </p:spTgt>
                                        </p:tgtEl>
                                        <p:attrNameLst>
                                          <p:attrName>ppt_x</p:attrName>
                                        </p:attrNameLst>
                                      </p:cBhvr>
                                    </p:anim>
                                    <p:anim from="(-#ppt_h/2)" to="(#ppt_y)" calcmode="lin" valueType="num">
                                      <p:cBhvr>
                                        <p:cTn id="24" dur="2000" fill="hold">
                                          <p:stCondLst>
                                            <p:cond delay="0"/>
                                          </p:stCondLst>
                                        </p:cTn>
                                        <p:tgtEl>
                                          <p:spTgt spid="4">
                                            <p:txEl>
                                              <p:pRg st="1" end="1"/>
                                            </p:txEl>
                                          </p:spTgt>
                                        </p:tgtEl>
                                        <p:attrNameLst>
                                          <p:attrName>ppt_y</p:attrName>
                                        </p:attrNameLst>
                                      </p:cBhvr>
                                    </p:anim>
                                    <p:animRot by="21600000">
                                      <p:cBhvr>
                                        <p:cTn id="25" dur="2000" fill="hold">
                                          <p:stCondLst>
                                            <p:cond delay="0"/>
                                          </p:stCondLst>
                                        </p:cTn>
                                        <p:tgtEl>
                                          <p:spTgt spid="4">
                                            <p:txEl>
                                              <p:pRg st="1" end="1"/>
                                            </p:txEl>
                                          </p:spTgt>
                                        </p:tgtEl>
                                        <p:attrNameLst>
                                          <p:attrName>r</p:attrName>
                                        </p:attrNameLst>
                                      </p:cBhvr>
                                    </p:animRot>
                                  </p:childTnLst>
                                </p:cTn>
                              </p:par>
                              <p:par>
                                <p:cTn id="26" presetID="56" presetClass="entr" presetSubtype="0" fill="hold" nodeType="withEffect">
                                  <p:stCondLst>
                                    <p:cond delay="0"/>
                                  </p:stCondLst>
                                  <p:iterate type="lt">
                                    <p:tmPct val="10000"/>
                                  </p:iterate>
                                  <p:childTnLst>
                                    <p:set>
                                      <p:cBhvr>
                                        <p:cTn id="27" dur="1" fill="hold">
                                          <p:stCondLst>
                                            <p:cond delay="0"/>
                                          </p:stCondLst>
                                        </p:cTn>
                                        <p:tgtEl>
                                          <p:spTgt spid="4">
                                            <p:txEl>
                                              <p:pRg st="2" end="2"/>
                                            </p:txEl>
                                          </p:spTgt>
                                        </p:tgtEl>
                                        <p:attrNameLst>
                                          <p:attrName>style.visibility</p:attrName>
                                        </p:attrNameLst>
                                      </p:cBhvr>
                                      <p:to>
                                        <p:strVal val="visible"/>
                                      </p:to>
                                    </p:set>
                                    <p:anim by="(-#ppt_w*2)" calcmode="lin" valueType="num">
                                      <p:cBhvr rctx="PPT">
                                        <p:cTn id="28" dur="1000" autoRev="1" fill="hold">
                                          <p:stCondLst>
                                            <p:cond delay="0"/>
                                          </p:stCondLst>
                                        </p:cTn>
                                        <p:tgtEl>
                                          <p:spTgt spid="4">
                                            <p:txEl>
                                              <p:pRg st="2" end="2"/>
                                            </p:txEl>
                                          </p:spTgt>
                                        </p:tgtEl>
                                        <p:attrNameLst>
                                          <p:attrName>ppt_w</p:attrName>
                                        </p:attrNameLst>
                                      </p:cBhvr>
                                    </p:anim>
                                    <p:anim by="(#ppt_w*0.50)" calcmode="lin" valueType="num">
                                      <p:cBhvr>
                                        <p:cTn id="29" dur="1000" decel="50000" autoRev="1" fill="hold">
                                          <p:stCondLst>
                                            <p:cond delay="0"/>
                                          </p:stCondLst>
                                        </p:cTn>
                                        <p:tgtEl>
                                          <p:spTgt spid="4">
                                            <p:txEl>
                                              <p:pRg st="2" end="2"/>
                                            </p:txEl>
                                          </p:spTgt>
                                        </p:tgtEl>
                                        <p:attrNameLst>
                                          <p:attrName>ppt_x</p:attrName>
                                        </p:attrNameLst>
                                      </p:cBhvr>
                                    </p:anim>
                                    <p:anim from="(-#ppt_h/2)" to="(#ppt_y)" calcmode="lin" valueType="num">
                                      <p:cBhvr>
                                        <p:cTn id="30" dur="2000" fill="hold">
                                          <p:stCondLst>
                                            <p:cond delay="0"/>
                                          </p:stCondLst>
                                        </p:cTn>
                                        <p:tgtEl>
                                          <p:spTgt spid="4">
                                            <p:txEl>
                                              <p:pRg st="2" end="2"/>
                                            </p:txEl>
                                          </p:spTgt>
                                        </p:tgtEl>
                                        <p:attrNameLst>
                                          <p:attrName>ppt_y</p:attrName>
                                        </p:attrNameLst>
                                      </p:cBhvr>
                                    </p:anim>
                                    <p:animRot by="21600000">
                                      <p:cBhvr>
                                        <p:cTn id="31" dur="2000" fill="hold">
                                          <p:stCondLst>
                                            <p:cond delay="0"/>
                                          </p:stCondLst>
                                        </p:cTn>
                                        <p:tgtEl>
                                          <p:spTgt spid="4">
                                            <p:txEl>
                                              <p:pRg st="2" end="2"/>
                                            </p:txEl>
                                          </p:spTgt>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4">
                                            <p:txEl>
                                              <p:pRg st="3" end="3"/>
                                            </p:txEl>
                                          </p:spTgt>
                                        </p:tgtEl>
                                        <p:attrNameLst>
                                          <p:attrName>style.visibility</p:attrName>
                                        </p:attrNameLst>
                                      </p:cBhvr>
                                      <p:to>
                                        <p:strVal val="visible"/>
                                      </p:to>
                                    </p:set>
                                    <p:anim by="(-#ppt_w*2)" calcmode="lin" valueType="num">
                                      <p:cBhvr rctx="PPT">
                                        <p:cTn id="34" dur="1000" autoRev="1" fill="hold">
                                          <p:stCondLst>
                                            <p:cond delay="0"/>
                                          </p:stCondLst>
                                        </p:cTn>
                                        <p:tgtEl>
                                          <p:spTgt spid="4">
                                            <p:txEl>
                                              <p:pRg st="3" end="3"/>
                                            </p:txEl>
                                          </p:spTgt>
                                        </p:tgtEl>
                                        <p:attrNameLst>
                                          <p:attrName>ppt_w</p:attrName>
                                        </p:attrNameLst>
                                      </p:cBhvr>
                                    </p:anim>
                                    <p:anim by="(#ppt_w*0.50)" calcmode="lin" valueType="num">
                                      <p:cBhvr>
                                        <p:cTn id="35" dur="1000" decel="50000" autoRev="1" fill="hold">
                                          <p:stCondLst>
                                            <p:cond delay="0"/>
                                          </p:stCondLst>
                                        </p:cTn>
                                        <p:tgtEl>
                                          <p:spTgt spid="4">
                                            <p:txEl>
                                              <p:pRg st="3" end="3"/>
                                            </p:txEl>
                                          </p:spTgt>
                                        </p:tgtEl>
                                        <p:attrNameLst>
                                          <p:attrName>ppt_x</p:attrName>
                                        </p:attrNameLst>
                                      </p:cBhvr>
                                    </p:anim>
                                    <p:anim from="(-#ppt_h/2)" to="(#ppt_y)" calcmode="lin" valueType="num">
                                      <p:cBhvr>
                                        <p:cTn id="36" dur="2000" fill="hold">
                                          <p:stCondLst>
                                            <p:cond delay="0"/>
                                          </p:stCondLst>
                                        </p:cTn>
                                        <p:tgtEl>
                                          <p:spTgt spid="4">
                                            <p:txEl>
                                              <p:pRg st="3" end="3"/>
                                            </p:txEl>
                                          </p:spTgt>
                                        </p:tgtEl>
                                        <p:attrNameLst>
                                          <p:attrName>ppt_y</p:attrName>
                                        </p:attrNameLst>
                                      </p:cBhvr>
                                    </p:anim>
                                    <p:animRot by="21600000">
                                      <p:cBhvr>
                                        <p:cTn id="37" dur="2000" fill="hold">
                                          <p:stCondLst>
                                            <p:cond delay="0"/>
                                          </p:stCondLst>
                                        </p:cTn>
                                        <p:tgtEl>
                                          <p:spTgt spid="4">
                                            <p:txEl>
                                              <p:pRg st="3" end="3"/>
                                            </p:txEl>
                                          </p:spTgt>
                                        </p:tgtEl>
                                        <p:attrNameLst>
                                          <p:attrName>r</p:attrName>
                                        </p:attrNameLst>
                                      </p:cBhvr>
                                    </p:animRot>
                                  </p:childTnLst>
                                </p:cTn>
                              </p:par>
                              <p:par>
                                <p:cTn id="38" presetID="56" presetClass="entr" presetSubtype="0" fill="hold" nodeType="withEffect">
                                  <p:stCondLst>
                                    <p:cond delay="0"/>
                                  </p:stCondLst>
                                  <p:iterate type="lt">
                                    <p:tmPct val="10000"/>
                                  </p:iterate>
                                  <p:childTnLst>
                                    <p:set>
                                      <p:cBhvr>
                                        <p:cTn id="39" dur="1" fill="hold">
                                          <p:stCondLst>
                                            <p:cond delay="0"/>
                                          </p:stCondLst>
                                        </p:cTn>
                                        <p:tgtEl>
                                          <p:spTgt spid="4">
                                            <p:txEl>
                                              <p:pRg st="4" end="4"/>
                                            </p:txEl>
                                          </p:spTgt>
                                        </p:tgtEl>
                                        <p:attrNameLst>
                                          <p:attrName>style.visibility</p:attrName>
                                        </p:attrNameLst>
                                      </p:cBhvr>
                                      <p:to>
                                        <p:strVal val="visible"/>
                                      </p:to>
                                    </p:set>
                                    <p:anim by="(-#ppt_w*2)" calcmode="lin" valueType="num">
                                      <p:cBhvr rctx="PPT">
                                        <p:cTn id="40" dur="1000" autoRev="1" fill="hold">
                                          <p:stCondLst>
                                            <p:cond delay="0"/>
                                          </p:stCondLst>
                                        </p:cTn>
                                        <p:tgtEl>
                                          <p:spTgt spid="4">
                                            <p:txEl>
                                              <p:pRg st="4" end="4"/>
                                            </p:txEl>
                                          </p:spTgt>
                                        </p:tgtEl>
                                        <p:attrNameLst>
                                          <p:attrName>ppt_w</p:attrName>
                                        </p:attrNameLst>
                                      </p:cBhvr>
                                    </p:anim>
                                    <p:anim by="(#ppt_w*0.50)" calcmode="lin" valueType="num">
                                      <p:cBhvr>
                                        <p:cTn id="41" dur="1000" decel="50000" autoRev="1" fill="hold">
                                          <p:stCondLst>
                                            <p:cond delay="0"/>
                                          </p:stCondLst>
                                        </p:cTn>
                                        <p:tgtEl>
                                          <p:spTgt spid="4">
                                            <p:txEl>
                                              <p:pRg st="4" end="4"/>
                                            </p:txEl>
                                          </p:spTgt>
                                        </p:tgtEl>
                                        <p:attrNameLst>
                                          <p:attrName>ppt_x</p:attrName>
                                        </p:attrNameLst>
                                      </p:cBhvr>
                                    </p:anim>
                                    <p:anim from="(-#ppt_h/2)" to="(#ppt_y)" calcmode="lin" valueType="num">
                                      <p:cBhvr>
                                        <p:cTn id="42" dur="2000" fill="hold">
                                          <p:stCondLst>
                                            <p:cond delay="0"/>
                                          </p:stCondLst>
                                        </p:cTn>
                                        <p:tgtEl>
                                          <p:spTgt spid="4">
                                            <p:txEl>
                                              <p:pRg st="4" end="4"/>
                                            </p:txEl>
                                          </p:spTgt>
                                        </p:tgtEl>
                                        <p:attrNameLst>
                                          <p:attrName>ppt_y</p:attrName>
                                        </p:attrNameLst>
                                      </p:cBhvr>
                                    </p:anim>
                                    <p:animRot by="21600000">
                                      <p:cBhvr>
                                        <p:cTn id="43" dur="2000" fill="hold">
                                          <p:stCondLst>
                                            <p:cond delay="0"/>
                                          </p:stCondLst>
                                        </p:cTn>
                                        <p:tgtEl>
                                          <p:spTgt spid="4">
                                            <p:txEl>
                                              <p:pRg st="4" end="4"/>
                                            </p:txEl>
                                          </p:spTgt>
                                        </p:tgtEl>
                                        <p:attrNameLst>
                                          <p:attrName>r</p:attrName>
                                        </p:attrNameLst>
                                      </p:cBhvr>
                                    </p:animRot>
                                  </p:childTnLst>
                                </p:cTn>
                              </p:par>
                              <p:par>
                                <p:cTn id="44" presetID="56" presetClass="entr" presetSubtype="0" fill="hold" nodeType="withEffect">
                                  <p:stCondLst>
                                    <p:cond delay="0"/>
                                  </p:stCondLst>
                                  <p:iterate type="lt">
                                    <p:tmPct val="10000"/>
                                  </p:iterate>
                                  <p:childTnLst>
                                    <p:set>
                                      <p:cBhvr>
                                        <p:cTn id="45" dur="1" fill="hold">
                                          <p:stCondLst>
                                            <p:cond delay="0"/>
                                          </p:stCondLst>
                                        </p:cTn>
                                        <p:tgtEl>
                                          <p:spTgt spid="4">
                                            <p:txEl>
                                              <p:pRg st="5" end="5"/>
                                            </p:txEl>
                                          </p:spTgt>
                                        </p:tgtEl>
                                        <p:attrNameLst>
                                          <p:attrName>style.visibility</p:attrName>
                                        </p:attrNameLst>
                                      </p:cBhvr>
                                      <p:to>
                                        <p:strVal val="visible"/>
                                      </p:to>
                                    </p:set>
                                    <p:anim by="(-#ppt_w*2)" calcmode="lin" valueType="num">
                                      <p:cBhvr rctx="PPT">
                                        <p:cTn id="46" dur="1000" autoRev="1" fill="hold">
                                          <p:stCondLst>
                                            <p:cond delay="0"/>
                                          </p:stCondLst>
                                        </p:cTn>
                                        <p:tgtEl>
                                          <p:spTgt spid="4">
                                            <p:txEl>
                                              <p:pRg st="5" end="5"/>
                                            </p:txEl>
                                          </p:spTgt>
                                        </p:tgtEl>
                                        <p:attrNameLst>
                                          <p:attrName>ppt_w</p:attrName>
                                        </p:attrNameLst>
                                      </p:cBhvr>
                                    </p:anim>
                                    <p:anim by="(#ppt_w*0.50)" calcmode="lin" valueType="num">
                                      <p:cBhvr>
                                        <p:cTn id="47" dur="1000" decel="50000" autoRev="1" fill="hold">
                                          <p:stCondLst>
                                            <p:cond delay="0"/>
                                          </p:stCondLst>
                                        </p:cTn>
                                        <p:tgtEl>
                                          <p:spTgt spid="4">
                                            <p:txEl>
                                              <p:pRg st="5" end="5"/>
                                            </p:txEl>
                                          </p:spTgt>
                                        </p:tgtEl>
                                        <p:attrNameLst>
                                          <p:attrName>ppt_x</p:attrName>
                                        </p:attrNameLst>
                                      </p:cBhvr>
                                    </p:anim>
                                    <p:anim from="(-#ppt_h/2)" to="(#ppt_y)" calcmode="lin" valueType="num">
                                      <p:cBhvr>
                                        <p:cTn id="48" dur="2000" fill="hold">
                                          <p:stCondLst>
                                            <p:cond delay="0"/>
                                          </p:stCondLst>
                                        </p:cTn>
                                        <p:tgtEl>
                                          <p:spTgt spid="4">
                                            <p:txEl>
                                              <p:pRg st="5" end="5"/>
                                            </p:txEl>
                                          </p:spTgt>
                                        </p:tgtEl>
                                        <p:attrNameLst>
                                          <p:attrName>ppt_y</p:attrName>
                                        </p:attrNameLst>
                                      </p:cBhvr>
                                    </p:anim>
                                    <p:animRot by="21600000">
                                      <p:cBhvr>
                                        <p:cTn id="49" dur="2000" fill="hold">
                                          <p:stCondLst>
                                            <p:cond delay="0"/>
                                          </p:stCondLst>
                                        </p:cTn>
                                        <p:tgtEl>
                                          <p:spTgt spid="4">
                                            <p:txEl>
                                              <p:pRg st="5" end="5"/>
                                            </p:txEl>
                                          </p:spTgt>
                                        </p:tgtEl>
                                        <p:attrNameLst>
                                          <p:attrName>r</p:attrName>
                                        </p:attrNameLst>
                                      </p:cBhvr>
                                    </p:animRot>
                                  </p:childTnLst>
                                </p:cTn>
                              </p:par>
                              <p:par>
                                <p:cTn id="50" presetID="56" presetClass="entr" presetSubtype="0" fill="hold" nodeType="withEffect">
                                  <p:stCondLst>
                                    <p:cond delay="0"/>
                                  </p:stCondLst>
                                  <p:iterate type="lt">
                                    <p:tmPct val="10000"/>
                                  </p:iterate>
                                  <p:childTnLst>
                                    <p:set>
                                      <p:cBhvr>
                                        <p:cTn id="51" dur="1" fill="hold">
                                          <p:stCondLst>
                                            <p:cond delay="0"/>
                                          </p:stCondLst>
                                        </p:cTn>
                                        <p:tgtEl>
                                          <p:spTgt spid="4">
                                            <p:txEl>
                                              <p:pRg st="6" end="6"/>
                                            </p:txEl>
                                          </p:spTgt>
                                        </p:tgtEl>
                                        <p:attrNameLst>
                                          <p:attrName>style.visibility</p:attrName>
                                        </p:attrNameLst>
                                      </p:cBhvr>
                                      <p:to>
                                        <p:strVal val="visible"/>
                                      </p:to>
                                    </p:set>
                                    <p:anim by="(-#ppt_w*2)" calcmode="lin" valueType="num">
                                      <p:cBhvr rctx="PPT">
                                        <p:cTn id="52" dur="1000" autoRev="1" fill="hold">
                                          <p:stCondLst>
                                            <p:cond delay="0"/>
                                          </p:stCondLst>
                                        </p:cTn>
                                        <p:tgtEl>
                                          <p:spTgt spid="4">
                                            <p:txEl>
                                              <p:pRg st="6" end="6"/>
                                            </p:txEl>
                                          </p:spTgt>
                                        </p:tgtEl>
                                        <p:attrNameLst>
                                          <p:attrName>ppt_w</p:attrName>
                                        </p:attrNameLst>
                                      </p:cBhvr>
                                    </p:anim>
                                    <p:anim by="(#ppt_w*0.50)" calcmode="lin" valueType="num">
                                      <p:cBhvr>
                                        <p:cTn id="53" dur="1000" decel="50000" autoRev="1" fill="hold">
                                          <p:stCondLst>
                                            <p:cond delay="0"/>
                                          </p:stCondLst>
                                        </p:cTn>
                                        <p:tgtEl>
                                          <p:spTgt spid="4">
                                            <p:txEl>
                                              <p:pRg st="6" end="6"/>
                                            </p:txEl>
                                          </p:spTgt>
                                        </p:tgtEl>
                                        <p:attrNameLst>
                                          <p:attrName>ppt_x</p:attrName>
                                        </p:attrNameLst>
                                      </p:cBhvr>
                                    </p:anim>
                                    <p:anim from="(-#ppt_h/2)" to="(#ppt_y)" calcmode="lin" valueType="num">
                                      <p:cBhvr>
                                        <p:cTn id="54" dur="2000" fill="hold">
                                          <p:stCondLst>
                                            <p:cond delay="0"/>
                                          </p:stCondLst>
                                        </p:cTn>
                                        <p:tgtEl>
                                          <p:spTgt spid="4">
                                            <p:txEl>
                                              <p:pRg st="6" end="6"/>
                                            </p:txEl>
                                          </p:spTgt>
                                        </p:tgtEl>
                                        <p:attrNameLst>
                                          <p:attrName>ppt_y</p:attrName>
                                        </p:attrNameLst>
                                      </p:cBhvr>
                                    </p:anim>
                                    <p:animRot by="21600000">
                                      <p:cBhvr>
                                        <p:cTn id="55" dur="2000" fill="hold">
                                          <p:stCondLst>
                                            <p:cond delay="0"/>
                                          </p:stCondLst>
                                        </p:cTn>
                                        <p:tgtEl>
                                          <p:spTgt spid="4">
                                            <p:txEl>
                                              <p:pRg st="6" end="6"/>
                                            </p:txEl>
                                          </p:spTgt>
                                        </p:tgtEl>
                                        <p:attrNameLst>
                                          <p:attrName>r</p:attrName>
                                        </p:attrNameLst>
                                      </p:cBhvr>
                                    </p:animRot>
                                  </p:childTnLst>
                                </p:cTn>
                              </p:par>
                              <p:par>
                                <p:cTn id="56" presetID="56" presetClass="entr" presetSubtype="0" fill="hold" nodeType="withEffect">
                                  <p:stCondLst>
                                    <p:cond delay="0"/>
                                  </p:stCondLst>
                                  <p:iterate type="lt">
                                    <p:tmPct val="10000"/>
                                  </p:iterate>
                                  <p:childTnLst>
                                    <p:set>
                                      <p:cBhvr>
                                        <p:cTn id="57" dur="1" fill="hold">
                                          <p:stCondLst>
                                            <p:cond delay="0"/>
                                          </p:stCondLst>
                                        </p:cTn>
                                        <p:tgtEl>
                                          <p:spTgt spid="4">
                                            <p:txEl>
                                              <p:pRg st="7" end="7"/>
                                            </p:txEl>
                                          </p:spTgt>
                                        </p:tgtEl>
                                        <p:attrNameLst>
                                          <p:attrName>style.visibility</p:attrName>
                                        </p:attrNameLst>
                                      </p:cBhvr>
                                      <p:to>
                                        <p:strVal val="visible"/>
                                      </p:to>
                                    </p:set>
                                    <p:anim by="(-#ppt_w*2)" calcmode="lin" valueType="num">
                                      <p:cBhvr rctx="PPT">
                                        <p:cTn id="58" dur="1000" autoRev="1" fill="hold">
                                          <p:stCondLst>
                                            <p:cond delay="0"/>
                                          </p:stCondLst>
                                        </p:cTn>
                                        <p:tgtEl>
                                          <p:spTgt spid="4">
                                            <p:txEl>
                                              <p:pRg st="7" end="7"/>
                                            </p:txEl>
                                          </p:spTgt>
                                        </p:tgtEl>
                                        <p:attrNameLst>
                                          <p:attrName>ppt_w</p:attrName>
                                        </p:attrNameLst>
                                      </p:cBhvr>
                                    </p:anim>
                                    <p:anim by="(#ppt_w*0.50)" calcmode="lin" valueType="num">
                                      <p:cBhvr>
                                        <p:cTn id="59" dur="1000" decel="50000" autoRev="1" fill="hold">
                                          <p:stCondLst>
                                            <p:cond delay="0"/>
                                          </p:stCondLst>
                                        </p:cTn>
                                        <p:tgtEl>
                                          <p:spTgt spid="4">
                                            <p:txEl>
                                              <p:pRg st="7" end="7"/>
                                            </p:txEl>
                                          </p:spTgt>
                                        </p:tgtEl>
                                        <p:attrNameLst>
                                          <p:attrName>ppt_x</p:attrName>
                                        </p:attrNameLst>
                                      </p:cBhvr>
                                    </p:anim>
                                    <p:anim from="(-#ppt_h/2)" to="(#ppt_y)" calcmode="lin" valueType="num">
                                      <p:cBhvr>
                                        <p:cTn id="60" dur="2000" fill="hold">
                                          <p:stCondLst>
                                            <p:cond delay="0"/>
                                          </p:stCondLst>
                                        </p:cTn>
                                        <p:tgtEl>
                                          <p:spTgt spid="4">
                                            <p:txEl>
                                              <p:pRg st="7" end="7"/>
                                            </p:txEl>
                                          </p:spTgt>
                                        </p:tgtEl>
                                        <p:attrNameLst>
                                          <p:attrName>ppt_y</p:attrName>
                                        </p:attrNameLst>
                                      </p:cBhvr>
                                    </p:anim>
                                    <p:animRot by="21600000">
                                      <p:cBhvr>
                                        <p:cTn id="61" dur="2000" fill="hold">
                                          <p:stCondLst>
                                            <p:cond delay="0"/>
                                          </p:stCondLst>
                                        </p:cTn>
                                        <p:tgtEl>
                                          <p:spTgt spid="4">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43B0-3E50-413C-9738-DCA71E110309}"/>
              </a:ext>
            </a:extLst>
          </p:cNvPr>
          <p:cNvSpPr>
            <a:spLocks noGrp="1"/>
          </p:cNvSpPr>
          <p:nvPr>
            <p:ph type="title"/>
          </p:nvPr>
        </p:nvSpPr>
        <p:spPr>
          <a:xfrm>
            <a:off x="1044310" y="2042935"/>
            <a:ext cx="7055380" cy="2772130"/>
          </a:xfrm>
        </p:spPr>
        <p:txBody>
          <a:bodyPr/>
          <a:lstStyle/>
          <a:p>
            <a:pPr algn="ctr"/>
            <a:r>
              <a:rPr lang="fa-IR" sz="9600" b="1" dirty="0">
                <a:solidFill>
                  <a:schemeClr val="bg1"/>
                </a:solidFill>
              </a:rPr>
              <a:t>پایان</a:t>
            </a:r>
            <a:endParaRPr lang="en-US" sz="9600" b="1" dirty="0">
              <a:solidFill>
                <a:schemeClr val="bg1"/>
              </a:solidFill>
            </a:endParaRPr>
          </a:p>
        </p:txBody>
      </p:sp>
      <p:pic>
        <p:nvPicPr>
          <p:cNvPr id="4" name="Audio 3">
            <a:hlinkClick r:id="" action="ppaction://media"/>
            <a:extLst>
              <a:ext uri="{FF2B5EF4-FFF2-40B4-BE49-F238E27FC236}">
                <a16:creationId xmlns:a16="http://schemas.microsoft.com/office/drawing/2014/main" id="{1F605C1F-2EB5-4CC9-B8A2-6634E53561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81191481"/>
      </p:ext>
    </p:extLst>
  </p:cSld>
  <p:clrMapOvr>
    <a:masterClrMapping/>
  </p:clrMapOvr>
  <mc:AlternateContent xmlns:mc="http://schemas.openxmlformats.org/markup-compatibility/2006">
    <mc:Choice xmlns:p14="http://schemas.microsoft.com/office/powerpoint/2010/main" Requires="p14">
      <p:transition spd="slow" advTm="6306">
        <p14:flash/>
      </p:transition>
    </mc:Choice>
    <mc:Fallback>
      <p:transition spd="slow" advTm="6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292 -0.10903 L -0.02292 -0.10903 C -0.02396 -0.11319 -0.02483 -0.11736 -0.02622 -0.1213 C -0.02743 -0.12454 -0.03073 -0.13032 -0.03073 -0.13032 C -0.03368 -0.14167 -0.02986 -0.12778 -0.0342 -0.13935 C -0.03472 -0.14074 -0.03472 -0.14259 -0.03542 -0.14398 C -0.03663 -0.14722 -0.03906 -0.14954 -0.03993 -0.15301 C -0.04097 -0.15764 -0.0408 -0.15833 -0.04323 -0.16204 C -0.04792 -0.16968 -0.04687 -0.16435 -0.05122 -0.17569 C -0.05365 -0.18194 -0.05347 -0.18241 -0.05694 -0.18796 C -0.05799 -0.18958 -0.05903 -0.1912 -0.06042 -0.19236 C -0.06128 -0.19329 -0.06267 -0.19352 -0.06372 -0.19398 C -0.06406 -0.19537 -0.06406 -0.19722 -0.06493 -0.19861 C -0.0658 -0.2 -0.06719 -0.20046 -0.06823 -0.20162 C -0.06962 -0.20301 -0.07066 -0.2044 -0.0717 -0.20602 C -0.07257 -0.20741 -0.07309 -0.20926 -0.07396 -0.21065 C -0.075 -0.21181 -0.07639 -0.2125 -0.07743 -0.21366 C -0.07865 -0.21505 -0.07951 -0.2169 -0.08073 -0.21829 C -0.08177 -0.21944 -0.08299 -0.22037 -0.0842 -0.2213 C -0.08611 -0.22269 -0.08802 -0.22431 -0.08993 -0.22569 C -0.09097 -0.22685 -0.09219 -0.22801 -0.09323 -0.2287 C -0.09479 -0.22986 -0.09635 -0.23079 -0.09792 -0.23194 C -0.11094 -0.24167 -0.09062 -0.22685 -0.10469 -0.23935 C -0.10573 -0.24028 -0.11198 -0.24213 -0.11267 -0.24236 C -0.11493 -0.24444 -0.11684 -0.24769 -0.11944 -0.24861 C -0.12274 -0.24931 -0.12552 -0.24977 -0.12847 -0.25162 C -0.13003 -0.25231 -0.1316 -0.25347 -0.13316 -0.25463 C -0.1342 -0.25556 -0.13524 -0.25694 -0.13646 -0.25764 C -0.13872 -0.25856 -0.14097 -0.25856 -0.14323 -0.25903 C -0.15104 -0.2625 -0.14167 -0.25833 -0.15469 -0.26366 C -0.1559 -0.26412 -0.15694 -0.26481 -0.15816 -0.26528 C -0.16042 -0.26574 -0.16267 -0.2662 -0.16493 -0.26667 C -0.17552 -0.2662 -0.18611 -0.26644 -0.1967 -0.26528 C -0.1967 -0.26528 -0.20521 -0.26134 -0.20694 -0.26065 L -0.21042 -0.25903 L -0.21372 -0.25764 L -0.22396 -0.24398 C -0.22517 -0.24236 -0.22656 -0.2412 -0.22743 -0.23935 L -0.22969 -0.23495 C -0.23003 -0.23125 -0.23073 -0.22778 -0.23073 -0.22431 C -0.23073 -0.20093 -0.23073 -0.17778 -0.22969 -0.15463 C -0.22951 -0.15139 -0.22795 -0.14861 -0.22743 -0.14537 C -0.22708 -0.14352 -0.22674 -0.14144 -0.22622 -0.13935 C -0.22552 -0.13634 -0.22465 -0.13333 -0.22396 -0.13032 C -0.22361 -0.12847 -0.22257 -0.12199 -0.2217 -0.11968 C -0.22118 -0.11806 -0.22014 -0.11667 -0.21944 -0.11528 C -0.21875 -0.11204 -0.21823 -0.10903 -0.21719 -0.10602 C -0.21562 -0.10208 -0.21337 -0.09838 -0.21267 -0.09398 C -0.21233 -0.0919 -0.21198 -0.08981 -0.21146 -0.08796 C -0.21042 -0.08403 -0.20729 -0.07755 -0.20573 -0.07431 C -0.20538 -0.07176 -0.20538 -0.06921 -0.20469 -0.06667 C -0.20365 -0.06343 -0.20069 -0.05995 -0.19896 -0.05764 C -0.19861 -0.05556 -0.19861 -0.05347 -0.19792 -0.05162 C -0.1967 -0.04861 -0.19479 -0.04653 -0.19323 -0.04398 C -0.19253 -0.04259 -0.19167 -0.04097 -0.19097 -0.03935 C -0.19028 -0.0375 -0.18958 -0.03542 -0.18872 -0.03333 C -0.1875 -0.03032 -0.18455 -0.02546 -0.18316 -0.02269 C -0.18264 -0.0213 -0.18247 -0.01968 -0.18194 -0.01829 C -0.18108 -0.01597 -0.17969 -0.01412 -0.17847 -0.01227 C -0.17778 -0.01065 -0.17691 -0.00926 -0.17622 -0.00764 C -0.17535 -0.00556 -0.17517 -0.00324 -0.17396 -0.00162 C -0.17205 0.00093 -0.16944 0.00255 -0.16719 0.0044 C -0.16146 0.01991 -0.16858 0.00324 -0.16146 0.01366 C -0.15851 0.01782 -0.1566 0.02315 -0.15347 0.02731 L -0.14566 0.03773 C -0.1441 0.03981 -0.14236 0.04167 -0.14097 0.04398 C -0.13993 0.04583 -0.13872 0.04792 -0.13767 0.05 C -0.13611 0.05301 -0.13507 0.05648 -0.13316 0.05903 L -0.12396 0.07106 C -0.1217 0.08056 -0.12413 0.07245 -0.11597 0.08472 C -0.11059 0.09306 -0.11736 0.08611 -0.11042 0.09236 C -0.10833 0.10046 -0.11059 0.09421 -0.10469 0.10139 C -0.10191 0.10486 -0.09983 0.10926 -0.0967 0.11204 C -0.09566 0.11319 -0.09427 0.11389 -0.09323 0.11505 C -0.09167 0.11736 -0.09045 0.12037 -0.08872 0.12269 C -0.08628 0.12639 -0.08299 0.1294 -0.08073 0.13333 C -0.07847 0.13727 -0.07604 0.1412 -0.07396 0.14537 C -0.07326 0.14699 -0.07274 0.14861 -0.0717 0.15 C -0.07083 0.15116 -0.06927 0.15185 -0.06823 0.15301 C -0.06597 0.15579 -0.06372 0.15903 -0.06146 0.16204 L -0.05469 0.17106 L -0.05122 0.17569 C -0.05017 0.17731 -0.04913 0.17894 -0.04792 0.18032 L -0.04323 0.18472 C -0.04219 0.18935 -0.04236 0.19005 -0.03993 0.19398 C -0.03889 0.1956 -0.0375 0.19676 -0.03646 0.19838 C -0.03177 0.20602 -0.03698 0.20046 -0.03073 0.20602 C -0.02951 0.20972 -0.02604 0.21944 -0.02396 0.22106 L -0.02049 0.22431 C -0.01979 0.22569 -0.01927 0.22755 -0.01823 0.2287 C -0.01736 0.23009 -0.0158 0.23032 -0.01493 0.23171 C -0.01406 0.2331 -0.01424 0.23495 -0.01372 0.23634 C -0.01319 0.23796 -0.01215 0.23935 -0.01146 0.24074 C -0.01111 0.23935 -0.01094 0.23773 -0.01042 0.23634 C -0.00903 0.2331 -0.0066 0.23079 -0.00573 0.22731 C -0.00503 0.22431 -0.00521 0.22037 -0.00347 0.21806 C 0.00434 0.20764 0.00069 0.21134 0.00677 0.20602 C 0.00868 0.20208 0.00938 0.2 0.01233 0.19699 C 0.01406 0.19514 0.0217 0.18912 0.02378 0.18634 C 0.02465 0.18495 0.02517 0.18333 0.02604 0.18171 C 0.02708 0.17963 0.02813 0.17755 0.02951 0.17569 C 0.03976 0.16204 0.02378 0.18843 0.03733 0.16667 C 0.03976 0.16273 0.04184 0.15856 0.04427 0.1544 C 0.04566 0.15185 0.04688 0.14884 0.04878 0.14699 L 0.05451 0.14097 C 0.05694 0.13056 0.0533 0.14259 0.06128 0.13032 C 0.06198 0.12894 0.06163 0.12685 0.06233 0.12569 C 0.06233 0.12569 0.07865 0.10394 0.07951 0.10301 C 0.08125 0.10046 0.08351 0.09838 0.08507 0.09537 C 0.09288 0.08102 0.08837 0.08773 0.09878 0.07569 C 0.10069 0.06782 0.09861 0.07431 0.1033 0.06667 C 0.10417 0.06528 0.10469 0.06343 0.10556 0.06204 C 0.11059 0.05301 0.11076 0.05463 0.1158 0.04398 C 0.11667 0.0419 0.11719 0.03981 0.11806 0.03773 C 0.11962 0.03426 0.12101 0.03056 0.12257 0.02731 C 0.12517 0.02199 0.12795 0.01713 0.13056 0.01204 C 0.13142 0.01065 0.13229 0.00926 0.13281 0.00764 C 0.13438 0.00347 0.13594 -0.00046 0.13733 -0.00463 C 0.13906 -0.00949 0.13993 -0.01505 0.14201 -0.01968 C 0.14462 -0.02616 0.14844 -0.03148 0.15104 -0.03796 C 0.15226 -0.04074 0.15243 -0.04398 0.1533 -0.04699 C 0.16823 -0.09421 0.15399 -0.04444 0.16354 -0.08032 C 0.16458 -0.08449 0.16615 -0.08819 0.16701 -0.09236 C 0.16944 -0.10417 0.1691 -0.10833 0.17031 -0.11968 C 0.17101 -0.12569 0.17205 -0.13171 0.17257 -0.13796 C 0.17396 -0.15394 0.17483 -0.17014 0.17604 -0.18634 C 0.17639 -0.19097 0.17674 -0.19537 0.17726 -0.2 C 0.17674 -0.20579 0.17622 -0.21875 0.17483 -0.22569 C 0.17431 -0.22894 0.17326 -0.23171 0.17257 -0.23495 C 0.17222 -0.23681 0.17222 -0.23912 0.17153 -0.24097 C 0.17031 -0.24375 0.1684 -0.24583 0.16701 -0.24861 C 0.16597 -0.25023 0.16076 -0.26111 0.15903 -0.26366 C 0.15764 -0.26551 0.1559 -0.26644 0.15451 -0.26829 C 0.15156 -0.27153 0.15104 -0.27361 0.14757 -0.27569 C 0.14219 -0.27894 0.13976 -0.27894 0.13403 -0.28032 C 0.13281 -0.28079 0.13177 -0.28171 0.13056 -0.28171 C 0.10938 -0.28171 0.10972 -0.28148 0.09531 -0.2787 C 0.09375 -0.27778 0.09236 -0.27639 0.0908 -0.27569 C 0.08003 -0.27106 0.09028 -0.27824 0.0783 -0.2713 C 0.07708 -0.27037 0.07622 -0.26898 0.07483 -0.26829 C 0.07344 -0.26736 0.07188 -0.26736 0.07031 -0.26667 C 0.06927 -0.2662 0.06806 -0.26574 0.06701 -0.26528 C 0.06545 -0.26366 0.06406 -0.26181 0.06233 -0.26065 C 0.06128 -0.25972 0.06007 -0.25995 0.05903 -0.25903 C 0.05 -0.25231 0.05885 -0.25602 0.04983 -0.25301 C 0.04653 -0.24977 0.04531 -0.24815 0.04201 -0.24537 C 0.0401 -0.24398 0.03802 -0.24282 0.03628 -0.24097 C 0.02587 -0.23009 0.03733 -0.23866 0.02708 -0.23194 C 0.02205 -0.22153 0.02847 -0.23403 0.02031 -0.21968 C 0.01944 -0.21829 0.0191 -0.21644 0.01806 -0.21528 C 0.01719 -0.21389 0.0158 -0.21319 0.01458 -0.21204 C 0.01128 -0.20324 0.01285 -0.20833 0.01007 -0.19699 C 0.00972 -0.19537 0.00972 -0.19375 0.00903 -0.19236 C 0.00712 -0.18866 0.00573 -0.18634 0.00451 -0.18194 C 0.00382 -0.17986 0.00399 -0.17778 0.0033 -0.17569 C 0.00278 -0.17407 0.00156 -0.17292 0.00104 -0.1713 C 0.00017 -0.16875 -0.00069 -0.1662 -0.00122 -0.16366 C -0.00174 -0.16157 -0.00156 -0.15949 -0.00243 -0.15764 C -0.00312 -0.15579 -0.00469 -0.15463 -0.00573 -0.15301 C -0.00625 -0.14907 -0.00642 -0.14491 -0.00694 -0.14097 C -0.00799 -0.13241 -0.00781 -0.1375 -0.0092 -0.13032 C -0.00972 -0.12778 -0.0099 -0.12523 -0.01042 -0.12269 C -0.01059 -0.1213 -0.01111 -0.11968 -0.01146 -0.11829 C -0.01198 -0.11597 -0.01285 -0.10995 -0.01372 -0.10764 C -0.01441 -0.10602 -0.01545 -0.10463 -0.01597 -0.10301 C -0.01649 -0.10162 -0.01649 -0.09977 -0.01719 -0.09861 C -0.01806 -0.09699 -0.01944 -0.09653 -0.02049 -0.09537 C -0.02222 -0.09884 -0.02361 -0.10046 -0.02396 -0.10463 C -0.02413 -0.10648 -0.02309 -0.10833 -0.02292 -0.10903 Z " pathEditMode="relative" ptsTypes="AAAAAAAAAAAAAAAAAAAAAAAAAAAAAAAAAAAAAAAAAAAAAAAAAAAAAAAAAAAAAAAAAAAAAAAAAAAAAAAAAAAAAAAAAAAAAAAAAAAAAAAAAAAAAAAAAAAAAAAAAAAAAAAAAAAAAAAAAAAAAAAAAAAAAAAAAAAAAAAAAAAAAAAAA">
                                      <p:cBhvr>
                                        <p:cTn id="10"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AB0C-0E3D-4881-AC3E-E88E822DD9CC}"/>
              </a:ext>
            </a:extLst>
          </p:cNvPr>
          <p:cNvSpPr>
            <a:spLocks noGrp="1"/>
          </p:cNvSpPr>
          <p:nvPr>
            <p:ph type="title"/>
          </p:nvPr>
        </p:nvSpPr>
        <p:spPr>
          <a:xfrm>
            <a:off x="762000" y="41094"/>
            <a:ext cx="7055380" cy="1400530"/>
          </a:xfrm>
        </p:spPr>
        <p:txBody>
          <a:bodyPr>
            <a:normAutofit/>
          </a:bodyPr>
          <a:lstStyle/>
          <a:p>
            <a:pPr algn="ctr" rtl="1"/>
            <a:r>
              <a:rPr lang="fa-IR" sz="3600" b="1" dirty="0">
                <a:solidFill>
                  <a:srgbClr val="FF0000"/>
                </a:solidFill>
              </a:rPr>
              <a:t>چرا می خواهیم انرژی خورشید را جایگزین انرژی های دیگر کنیم؟</a:t>
            </a:r>
            <a:endParaRPr lang="en-US" sz="3600" b="1" dirty="0">
              <a:solidFill>
                <a:srgbClr val="FF0000"/>
              </a:solidFill>
            </a:endParaRPr>
          </a:p>
        </p:txBody>
      </p:sp>
      <p:sp>
        <p:nvSpPr>
          <p:cNvPr id="3" name="Content Placeholder 2">
            <a:extLst>
              <a:ext uri="{FF2B5EF4-FFF2-40B4-BE49-F238E27FC236}">
                <a16:creationId xmlns:a16="http://schemas.microsoft.com/office/drawing/2014/main" id="{3773960B-7EEB-4DCF-89FE-3602C43CB73E}"/>
              </a:ext>
            </a:extLst>
          </p:cNvPr>
          <p:cNvSpPr>
            <a:spLocks noGrp="1"/>
          </p:cNvSpPr>
          <p:nvPr>
            <p:ph idx="1"/>
          </p:nvPr>
        </p:nvSpPr>
        <p:spPr>
          <a:xfrm>
            <a:off x="490050" y="1219200"/>
            <a:ext cx="8163900" cy="3860733"/>
          </a:xfrm>
        </p:spPr>
        <p:txBody>
          <a:bodyPr>
            <a:normAutofit/>
          </a:bodyPr>
          <a:lstStyle/>
          <a:p>
            <a:pPr marL="0" indent="0" algn="r" rtl="1">
              <a:lnSpc>
                <a:spcPct val="150000"/>
              </a:lnSpc>
              <a:buNone/>
            </a:pPr>
            <a:r>
              <a:rPr lang="fa-IR" sz="2600" dirty="0">
                <a:solidFill>
                  <a:srgbClr val="000000"/>
                </a:solidFill>
                <a:cs typeface="B Nazanin" panose="00000400000000000000" pitchFamily="2" charset="-78"/>
              </a:rPr>
              <a:t>به دلیل اینکه </a:t>
            </a:r>
            <a:r>
              <a:rPr lang="ar-SA" sz="2600" dirty="0">
                <a:solidFill>
                  <a:srgbClr val="000000"/>
                </a:solidFill>
                <a:cs typeface="B Nazanin" panose="00000400000000000000" pitchFamily="2" charset="-78"/>
              </a:rPr>
              <a:t>امروزه بشر با </a:t>
            </a:r>
            <a:r>
              <a:rPr lang="fa-IR" sz="2600" dirty="0">
                <a:solidFill>
                  <a:srgbClr val="000000"/>
                </a:solidFill>
                <a:cs typeface="B Nazanin" panose="00000400000000000000" pitchFamily="2" charset="-78"/>
              </a:rPr>
              <a:t>چندین </a:t>
            </a:r>
            <a:r>
              <a:rPr lang="ar-SA" sz="2600" dirty="0">
                <a:solidFill>
                  <a:srgbClr val="000000"/>
                </a:solidFill>
                <a:cs typeface="B Nazanin" panose="00000400000000000000" pitchFamily="2" charset="-78"/>
              </a:rPr>
              <a:t> بحران بزرگ روبرو است</a:t>
            </a:r>
            <a:r>
              <a:rPr lang="fa-IR" sz="2600" dirty="0">
                <a:solidFill>
                  <a:srgbClr val="000000"/>
                </a:solidFill>
                <a:cs typeface="B Nazanin" panose="00000400000000000000" pitchFamily="2" charset="-78"/>
              </a:rPr>
              <a:t>.</a:t>
            </a:r>
          </a:p>
          <a:p>
            <a:pPr marL="0" indent="0" algn="r" rtl="1">
              <a:lnSpc>
                <a:spcPct val="150000"/>
              </a:lnSpc>
              <a:buNone/>
            </a:pPr>
            <a:r>
              <a:rPr lang="fa-IR" sz="2600" dirty="0">
                <a:solidFill>
                  <a:srgbClr val="FF0000"/>
                </a:solidFill>
                <a:cs typeface="B Nazanin" panose="00000400000000000000" pitchFamily="2" charset="-78"/>
              </a:rPr>
              <a:t>1-</a:t>
            </a:r>
            <a:r>
              <a:rPr lang="ar-SA" sz="2600" dirty="0">
                <a:solidFill>
                  <a:srgbClr val="000000"/>
                </a:solidFill>
                <a:cs typeface="B Nazanin" panose="00000400000000000000" pitchFamily="2" charset="-78"/>
              </a:rPr>
              <a:t>مشکل </a:t>
            </a:r>
            <a:r>
              <a:rPr lang="fa-IR" sz="2600" dirty="0">
                <a:solidFill>
                  <a:srgbClr val="000000"/>
                </a:solidFill>
                <a:cs typeface="B Nazanin" panose="00000400000000000000" pitchFamily="2" charset="-78"/>
              </a:rPr>
              <a:t>آ</a:t>
            </a:r>
            <a:r>
              <a:rPr lang="ar-SA" sz="2600" dirty="0">
                <a:solidFill>
                  <a:srgbClr val="000000"/>
                </a:solidFill>
                <a:cs typeface="B Nazanin" panose="00000400000000000000" pitchFamily="2" charset="-78"/>
              </a:rPr>
              <a:t>لودگی محیط زیست</a:t>
            </a:r>
            <a:endParaRPr lang="fa-IR" sz="2600" dirty="0">
              <a:solidFill>
                <a:srgbClr val="000000"/>
              </a:solidFill>
              <a:cs typeface="B Nazanin" panose="00000400000000000000" pitchFamily="2" charset="-78"/>
            </a:endParaRPr>
          </a:p>
          <a:p>
            <a:pPr marL="0" indent="0" algn="r" rtl="1">
              <a:lnSpc>
                <a:spcPct val="150000"/>
              </a:lnSpc>
              <a:buNone/>
            </a:pPr>
            <a:r>
              <a:rPr lang="fa-IR" sz="2600" dirty="0">
                <a:solidFill>
                  <a:srgbClr val="FF0000"/>
                </a:solidFill>
                <a:cs typeface="B Nazanin" panose="00000400000000000000" pitchFamily="2" charset="-78"/>
              </a:rPr>
              <a:t>2-</a:t>
            </a:r>
            <a:r>
              <a:rPr lang="fa-IR" sz="2600" dirty="0">
                <a:solidFill>
                  <a:srgbClr val="000000"/>
                </a:solidFill>
                <a:cs typeface="B Nazanin" panose="00000400000000000000" pitchFamily="2" charset="-78"/>
              </a:rPr>
              <a:t>تمام شدن  سوخت های فسیلی</a:t>
            </a:r>
            <a:r>
              <a:rPr lang="ar-SA" sz="2600" dirty="0">
                <a:solidFill>
                  <a:srgbClr val="000000"/>
                </a:solidFill>
                <a:cs typeface="B Nazanin" panose="00000400000000000000" pitchFamily="2" charset="-78"/>
              </a:rPr>
              <a:t> </a:t>
            </a:r>
            <a:endParaRPr lang="fa-IR" sz="2600" dirty="0">
              <a:solidFill>
                <a:srgbClr val="000000"/>
              </a:solidFill>
              <a:cs typeface="B Nazanin" panose="00000400000000000000" pitchFamily="2" charset="-78"/>
            </a:endParaRPr>
          </a:p>
          <a:p>
            <a:pPr marL="0" indent="0" algn="r" rtl="1">
              <a:lnSpc>
                <a:spcPct val="150000"/>
              </a:lnSpc>
              <a:buNone/>
            </a:pPr>
            <a:r>
              <a:rPr lang="fa-IR" sz="2600" dirty="0">
                <a:solidFill>
                  <a:srgbClr val="FF0000"/>
                </a:solidFill>
                <a:cs typeface="B Nazanin" panose="00000400000000000000" pitchFamily="2" charset="-78"/>
              </a:rPr>
              <a:t>3-</a:t>
            </a:r>
            <a:r>
              <a:rPr lang="fa-IR" sz="2600" dirty="0">
                <a:solidFill>
                  <a:srgbClr val="000000"/>
                </a:solidFill>
                <a:cs typeface="B Nazanin" panose="00000400000000000000" pitchFamily="2" charset="-78"/>
              </a:rPr>
              <a:t> خطرناک بودن انرژی هسته ای</a:t>
            </a:r>
          </a:p>
          <a:p>
            <a:pPr algn="r">
              <a:lnSpc>
                <a:spcPct val="150000"/>
              </a:lnSpc>
            </a:pPr>
            <a:endParaRPr lang="en-US" sz="3200" dirty="0"/>
          </a:p>
        </p:txBody>
      </p:sp>
      <p:pic>
        <p:nvPicPr>
          <p:cNvPr id="4" name="Picture 2" descr="Image result for کارخانه کارتونی">
            <a:extLst>
              <a:ext uri="{FF2B5EF4-FFF2-40B4-BE49-F238E27FC236}">
                <a16:creationId xmlns:a16="http://schemas.microsoft.com/office/drawing/2014/main" id="{94008B63-B3A6-4446-897E-2560D39C2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15" y="4114799"/>
            <a:ext cx="3256720" cy="2269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اورانیوم کارتونی">
            <a:extLst>
              <a:ext uri="{FF2B5EF4-FFF2-40B4-BE49-F238E27FC236}">
                <a16:creationId xmlns:a16="http://schemas.microsoft.com/office/drawing/2014/main" id="{6D4B20AA-7635-4114-97CA-BD3E27EC5A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0366" y="4114799"/>
            <a:ext cx="3256719" cy="2269837"/>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B80BC518-2524-4C09-80BD-D340B114D3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33988550"/>
      </p:ext>
    </p:extLst>
  </p:cSld>
  <p:clrMapOvr>
    <a:masterClrMapping/>
  </p:clrMapOvr>
  <mc:AlternateContent xmlns:mc="http://schemas.openxmlformats.org/markup-compatibility/2006">
    <mc:Choice xmlns:p14="http://schemas.microsoft.com/office/powerpoint/2010/main" Requires="p14">
      <p:transition spd="slow" p14:dur="1200" advTm="109906">
        <p14:prism/>
      </p:transition>
    </mc:Choice>
    <mc:Fallback>
      <p:transition spd="slow" advTm="1099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80">
                                          <p:stCondLst>
                                            <p:cond delay="0"/>
                                          </p:stCondLst>
                                        </p:cTn>
                                        <p:tgtEl>
                                          <p:spTgt spid="4"/>
                                        </p:tgtEl>
                                      </p:cBhvr>
                                    </p:animEffect>
                                    <p:anim calcmode="lin" valueType="num">
                                      <p:cBhvr>
                                        <p:cTn id="4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6" dur="26">
                                          <p:stCondLst>
                                            <p:cond delay="650"/>
                                          </p:stCondLst>
                                        </p:cTn>
                                        <p:tgtEl>
                                          <p:spTgt spid="4"/>
                                        </p:tgtEl>
                                      </p:cBhvr>
                                      <p:to x="100000" y="60000"/>
                                    </p:animScale>
                                    <p:animScale>
                                      <p:cBhvr>
                                        <p:cTn id="47" dur="166" decel="50000">
                                          <p:stCondLst>
                                            <p:cond delay="676"/>
                                          </p:stCondLst>
                                        </p:cTn>
                                        <p:tgtEl>
                                          <p:spTgt spid="4"/>
                                        </p:tgtEl>
                                      </p:cBhvr>
                                      <p:to x="100000" y="100000"/>
                                    </p:animScale>
                                    <p:animScale>
                                      <p:cBhvr>
                                        <p:cTn id="48" dur="26">
                                          <p:stCondLst>
                                            <p:cond delay="1312"/>
                                          </p:stCondLst>
                                        </p:cTn>
                                        <p:tgtEl>
                                          <p:spTgt spid="4"/>
                                        </p:tgtEl>
                                      </p:cBhvr>
                                      <p:to x="100000" y="80000"/>
                                    </p:animScale>
                                    <p:animScale>
                                      <p:cBhvr>
                                        <p:cTn id="49" dur="166" decel="50000">
                                          <p:stCondLst>
                                            <p:cond delay="1338"/>
                                          </p:stCondLst>
                                        </p:cTn>
                                        <p:tgtEl>
                                          <p:spTgt spid="4"/>
                                        </p:tgtEl>
                                      </p:cBhvr>
                                      <p:to x="100000" y="100000"/>
                                    </p:animScale>
                                    <p:animScale>
                                      <p:cBhvr>
                                        <p:cTn id="50" dur="26">
                                          <p:stCondLst>
                                            <p:cond delay="1642"/>
                                          </p:stCondLst>
                                        </p:cTn>
                                        <p:tgtEl>
                                          <p:spTgt spid="4"/>
                                        </p:tgtEl>
                                      </p:cBhvr>
                                      <p:to x="100000" y="90000"/>
                                    </p:animScale>
                                    <p:animScale>
                                      <p:cBhvr>
                                        <p:cTn id="51" dur="166" decel="50000">
                                          <p:stCondLst>
                                            <p:cond delay="1668"/>
                                          </p:stCondLst>
                                        </p:cTn>
                                        <p:tgtEl>
                                          <p:spTgt spid="4"/>
                                        </p:tgtEl>
                                      </p:cBhvr>
                                      <p:to x="100000" y="100000"/>
                                    </p:animScale>
                                    <p:animScale>
                                      <p:cBhvr>
                                        <p:cTn id="52" dur="26">
                                          <p:stCondLst>
                                            <p:cond delay="1808"/>
                                          </p:stCondLst>
                                        </p:cTn>
                                        <p:tgtEl>
                                          <p:spTgt spid="4"/>
                                        </p:tgtEl>
                                      </p:cBhvr>
                                      <p:to x="100000" y="95000"/>
                                    </p:animScale>
                                    <p:animScale>
                                      <p:cBhvr>
                                        <p:cTn id="53" dur="166" decel="50000">
                                          <p:stCondLst>
                                            <p:cond delay="1834"/>
                                          </p:stCondLst>
                                        </p:cTn>
                                        <p:tgtEl>
                                          <p:spTgt spid="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80">
                                          <p:stCondLst>
                                            <p:cond delay="0"/>
                                          </p:stCondLst>
                                        </p:cTn>
                                        <p:tgtEl>
                                          <p:spTgt spid="5"/>
                                        </p:tgtEl>
                                      </p:cBhvr>
                                    </p:animEffect>
                                    <p:anim calcmode="lin" valueType="num">
                                      <p:cBhvr>
                                        <p:cTn id="5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4" dur="26">
                                          <p:stCondLst>
                                            <p:cond delay="650"/>
                                          </p:stCondLst>
                                        </p:cTn>
                                        <p:tgtEl>
                                          <p:spTgt spid="5"/>
                                        </p:tgtEl>
                                      </p:cBhvr>
                                      <p:to x="100000" y="60000"/>
                                    </p:animScale>
                                    <p:animScale>
                                      <p:cBhvr>
                                        <p:cTn id="65" dur="166" decel="50000">
                                          <p:stCondLst>
                                            <p:cond delay="67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629F-5936-4A85-96D4-C68BA06585D0}"/>
              </a:ext>
            </a:extLst>
          </p:cNvPr>
          <p:cNvSpPr>
            <a:spLocks noGrp="1"/>
          </p:cNvSpPr>
          <p:nvPr>
            <p:ph type="title"/>
          </p:nvPr>
        </p:nvSpPr>
        <p:spPr>
          <a:xfrm>
            <a:off x="2590800" y="225741"/>
            <a:ext cx="4876800" cy="1143000"/>
          </a:xfrm>
        </p:spPr>
        <p:txBody>
          <a:bodyPr/>
          <a:lstStyle/>
          <a:p>
            <a:r>
              <a:rPr lang="fa-IR" b="1" dirty="0">
                <a:solidFill>
                  <a:srgbClr val="FF0000"/>
                </a:solidFill>
              </a:rPr>
              <a:t>ماشین خورشیدی چیست؟</a:t>
            </a:r>
            <a:endParaRPr lang="en-US" b="1" dirty="0">
              <a:solidFill>
                <a:srgbClr val="FF0000"/>
              </a:solidFill>
            </a:endParaRPr>
          </a:p>
        </p:txBody>
      </p:sp>
      <p:pic>
        <p:nvPicPr>
          <p:cNvPr id="3" name="Picture 2">
            <a:extLst>
              <a:ext uri="{FF2B5EF4-FFF2-40B4-BE49-F238E27FC236}">
                <a16:creationId xmlns:a16="http://schemas.microsoft.com/office/drawing/2014/main" id="{84F37BD0-6564-4BF5-BF01-13866FE0BA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041" y1="2405" x2="9041" y2="2405"/>
                        <a14:foregroundMark x1="20685" y1="4810" x2="20685" y2="4810"/>
                        <a14:foregroundMark x1="5342" y1="15030" x2="5342" y2="15030"/>
                        <a14:foregroundMark x1="13014" y1="15030" x2="13014" y2="15030"/>
                        <a14:foregroundMark x1="21370" y1="11423" x2="21370" y2="11423"/>
                        <a14:foregroundMark x1="25616" y1="7214" x2="25616" y2="7214"/>
                        <a14:foregroundMark x1="30822" y1="5611" x2="30822" y2="5611"/>
                        <a14:foregroundMark x1="6712" y1="88978" x2="4932" y2="64128"/>
                        <a14:foregroundMark x1="9589" y1="76954" x2="71507" y2="97996"/>
                        <a14:foregroundMark x1="75890" y1="97996" x2="96849" y2="91784"/>
                        <a14:foregroundMark x1="96164" y1="87776" x2="97945" y2="19238"/>
                        <a14:foregroundMark x1="96849" y1="12224" x2="64521" y2="3206"/>
                        <a14:backgroundMark x1="51507" y1="84369" x2="51507" y2="84369"/>
                      </a14:backgroundRemoval>
                    </a14:imgEffect>
                  </a14:imgLayer>
                </a14:imgProps>
              </a:ext>
            </a:extLst>
          </a:blip>
          <a:stretch>
            <a:fillRect/>
          </a:stretch>
        </p:blipFill>
        <p:spPr>
          <a:xfrm>
            <a:off x="2209798" y="3855520"/>
            <a:ext cx="4724399" cy="2666999"/>
          </a:xfrm>
          <a:prstGeom prst="rect">
            <a:avLst/>
          </a:prstGeom>
        </p:spPr>
      </p:pic>
      <p:sp>
        <p:nvSpPr>
          <p:cNvPr id="5" name="Rectangle 4">
            <a:extLst>
              <a:ext uri="{FF2B5EF4-FFF2-40B4-BE49-F238E27FC236}">
                <a16:creationId xmlns:a16="http://schemas.microsoft.com/office/drawing/2014/main" id="{B9358BB3-31B9-4BA1-BACA-FBB4C566D097}"/>
              </a:ext>
            </a:extLst>
          </p:cNvPr>
          <p:cNvSpPr/>
          <p:nvPr/>
        </p:nvSpPr>
        <p:spPr>
          <a:xfrm>
            <a:off x="380999" y="1447800"/>
            <a:ext cx="8381999" cy="2297488"/>
          </a:xfrm>
          <a:prstGeom prst="rect">
            <a:avLst/>
          </a:prstGeom>
        </p:spPr>
        <p:txBody>
          <a:bodyPr wrap="square">
            <a:spAutoFit/>
          </a:bodyPr>
          <a:lstStyle/>
          <a:p>
            <a:pPr algn="just" rtl="1">
              <a:lnSpc>
                <a:spcPct val="150000"/>
              </a:lnSpc>
            </a:pPr>
            <a:r>
              <a:rPr lang="fa-IR" sz="2600" dirty="0">
                <a:solidFill>
                  <a:schemeClr val="bg1"/>
                </a:solidFill>
                <a:latin typeface="Calibri" panose="020F0502020204030204" pitchFamily="34" charset="0"/>
                <a:ea typeface="Calibri" panose="020F0502020204030204" pitchFamily="34" charset="0"/>
                <a:cs typeface="B Nazanin" panose="00000400000000000000" pitchFamily="2" charset="-78"/>
              </a:rPr>
              <a:t>خوردوهای خورشیدی به وسیله انرژی خورشیدی کار می کنند.در واقع با استفاده سلول های فتوولکانیک</a:t>
            </a:r>
            <a:r>
              <a:rPr lang="en-US" sz="2600" dirty="0">
                <a:solidFill>
                  <a:schemeClr val="bg1"/>
                </a:solidFill>
                <a:latin typeface="Calibri" panose="020F0502020204030204" pitchFamily="34" charset="0"/>
                <a:ea typeface="Calibri" panose="020F0502020204030204" pitchFamily="34" charset="0"/>
                <a:cs typeface="B Nazanin" panose="00000400000000000000" pitchFamily="2" charset="-78"/>
              </a:rPr>
              <a:t>(PVC) </a:t>
            </a:r>
            <a:r>
              <a:rPr lang="fa-IR" sz="2600" dirty="0">
                <a:solidFill>
                  <a:schemeClr val="bg1"/>
                </a:solidFill>
                <a:latin typeface="Calibri" panose="020F0502020204030204" pitchFamily="34" charset="0"/>
                <a:ea typeface="Calibri" panose="020F0502020204030204" pitchFamily="34" charset="0"/>
                <a:cs typeface="B Nazanin" panose="00000400000000000000" pitchFamily="2" charset="-78"/>
              </a:rPr>
              <a:t>انرژی خورشید را می گیرند و به انرژی الکتریکی تبدیل می کنند و باعث حرکت ماشین می شوند.</a:t>
            </a:r>
          </a:p>
          <a:p>
            <a:pPr algn="r" rtl="1">
              <a:lnSpc>
                <a:spcPct val="150000"/>
              </a:lnSpc>
            </a:pPr>
            <a:endParaRPr lang="fa-IR" sz="2000" dirty="0">
              <a:solidFill>
                <a:schemeClr val="bg1"/>
              </a:solidFill>
              <a:latin typeface="Calibri" panose="020F0502020204030204" pitchFamily="34" charset="0"/>
              <a:ea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C16E0149-454C-4220-AF36-E4285D39B0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79367259"/>
      </p:ext>
    </p:extLst>
  </p:cSld>
  <p:clrMapOvr>
    <a:masterClrMapping/>
  </p:clrMapOvr>
  <p:transition spd="slow" advTm="473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2000"/>
                                        <p:tgtEl>
                                          <p:spTgt spid="5">
                                            <p:txEl>
                                              <p:pRg st="0" end="0"/>
                                            </p:txEl>
                                          </p:spTgt>
                                        </p:tgtEl>
                                      </p:cBhvr>
                                    </p:animEffect>
                                    <p:anim calcmode="lin" valueType="num">
                                      <p:cBhvr>
                                        <p:cTn id="20"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C690-1B28-44B1-B2C7-22A2D2F5B3E3}"/>
              </a:ext>
            </a:extLst>
          </p:cNvPr>
          <p:cNvSpPr>
            <a:spLocks noGrp="1"/>
          </p:cNvSpPr>
          <p:nvPr>
            <p:ph type="title"/>
          </p:nvPr>
        </p:nvSpPr>
        <p:spPr>
          <a:xfrm>
            <a:off x="1219200" y="418305"/>
            <a:ext cx="6172200" cy="1400530"/>
          </a:xfrm>
        </p:spPr>
        <p:txBody>
          <a:bodyPr/>
          <a:lstStyle/>
          <a:p>
            <a:pPr algn="r"/>
            <a:r>
              <a:rPr lang="fa-IR" b="1" dirty="0">
                <a:solidFill>
                  <a:srgbClr val="FF0000"/>
                </a:solidFill>
              </a:rPr>
              <a:t>سلولهای خورشیدی از چه  ساخته شده اند</a:t>
            </a:r>
            <a:r>
              <a:rPr lang="fa-IR" dirty="0">
                <a:solidFill>
                  <a:srgbClr val="FF0000"/>
                </a:solidFill>
              </a:rPr>
              <a:t>؟</a:t>
            </a:r>
            <a:endParaRPr lang="en-US" dirty="0">
              <a:solidFill>
                <a:srgbClr val="FF0000"/>
              </a:solidFill>
            </a:endParaRPr>
          </a:p>
        </p:txBody>
      </p:sp>
      <p:sp>
        <p:nvSpPr>
          <p:cNvPr id="3" name="Content Placeholder 2">
            <a:extLst>
              <a:ext uri="{FF2B5EF4-FFF2-40B4-BE49-F238E27FC236}">
                <a16:creationId xmlns:a16="http://schemas.microsoft.com/office/drawing/2014/main" id="{E85D050C-6D4E-4A64-AAA4-92720112E1D4}"/>
              </a:ext>
            </a:extLst>
          </p:cNvPr>
          <p:cNvSpPr>
            <a:spLocks noGrp="1"/>
          </p:cNvSpPr>
          <p:nvPr>
            <p:ph idx="1"/>
          </p:nvPr>
        </p:nvSpPr>
        <p:spPr>
          <a:xfrm>
            <a:off x="642450" y="1818835"/>
            <a:ext cx="7859100" cy="1071275"/>
          </a:xfrm>
        </p:spPr>
        <p:txBody>
          <a:bodyPr>
            <a:noAutofit/>
          </a:bodyPr>
          <a:lstStyle/>
          <a:p>
            <a:pPr marL="0" indent="0" algn="just" rtl="1">
              <a:buNone/>
            </a:pPr>
            <a:r>
              <a:rPr lang="ar-SA" sz="2600" dirty="0">
                <a:solidFill>
                  <a:schemeClr val="bg1"/>
                </a:solidFill>
                <a:latin typeface="Calibri" panose="020F0502020204030204" pitchFamily="34" charset="0"/>
                <a:ea typeface="Calibri" panose="020F0502020204030204" pitchFamily="34" charset="0"/>
                <a:cs typeface="B Nazanin" panose="00000400000000000000" pitchFamily="2" charset="-78"/>
              </a:rPr>
              <a:t>این سلول‎ها، اجسامی نیمه رسانا هستند که معمولاً از سیلیکون ساخته می‌شوند و نور را جذب می‌کنند. انرژی نور خورشید، الکترون‌های جسم نیمه رسانا را آزاد و جریان الکتریسته تولید می‌کند. </a:t>
            </a:r>
            <a:endParaRPr lang="en-US" sz="2600" dirty="0">
              <a:cs typeface="B Nazanin" panose="00000400000000000000" pitchFamily="2" charset="-78"/>
            </a:endParaRPr>
          </a:p>
        </p:txBody>
      </p:sp>
      <p:pic>
        <p:nvPicPr>
          <p:cNvPr id="2050" name="Picture 2" descr="انرژی خورشیدی چیست و چه مزایا و معایبی دارد؟ - زومیت">
            <a:extLst>
              <a:ext uri="{FF2B5EF4-FFF2-40B4-BE49-F238E27FC236}">
                <a16:creationId xmlns:a16="http://schemas.microsoft.com/office/drawing/2014/main" id="{4C7486BF-E772-441E-B8FD-DA6CA40FA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505200"/>
            <a:ext cx="4448175" cy="307153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FA72105-FBF5-4C77-99D3-9A7E831437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2034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172">
        <p15:prstTrans prst="fracture"/>
      </p:transition>
    </mc:Choice>
    <mc:Fallback>
      <p:transition spd="slow" advTm="40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heel(1)">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80">
                                          <p:stCondLst>
                                            <p:cond delay="0"/>
                                          </p:stCondLst>
                                        </p:cTn>
                                        <p:tgtEl>
                                          <p:spTgt spid="2050"/>
                                        </p:tgtEl>
                                      </p:cBhvr>
                                    </p:animEffect>
                                    <p:anim calcmode="lin" valueType="num">
                                      <p:cBhvr>
                                        <p:cTn id="22"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0"/>
                                        </p:tgtEl>
                                      </p:cBhvr>
                                      <p:to x="100000" y="60000"/>
                                    </p:animScale>
                                    <p:animScale>
                                      <p:cBhvr>
                                        <p:cTn id="28" dur="166" decel="50000">
                                          <p:stCondLst>
                                            <p:cond delay="676"/>
                                          </p:stCondLst>
                                        </p:cTn>
                                        <p:tgtEl>
                                          <p:spTgt spid="2050"/>
                                        </p:tgtEl>
                                      </p:cBhvr>
                                      <p:to x="100000" y="100000"/>
                                    </p:animScale>
                                    <p:animScale>
                                      <p:cBhvr>
                                        <p:cTn id="29" dur="26">
                                          <p:stCondLst>
                                            <p:cond delay="1312"/>
                                          </p:stCondLst>
                                        </p:cTn>
                                        <p:tgtEl>
                                          <p:spTgt spid="2050"/>
                                        </p:tgtEl>
                                      </p:cBhvr>
                                      <p:to x="100000" y="80000"/>
                                    </p:animScale>
                                    <p:animScale>
                                      <p:cBhvr>
                                        <p:cTn id="30" dur="166" decel="50000">
                                          <p:stCondLst>
                                            <p:cond delay="1338"/>
                                          </p:stCondLst>
                                        </p:cTn>
                                        <p:tgtEl>
                                          <p:spTgt spid="2050"/>
                                        </p:tgtEl>
                                      </p:cBhvr>
                                      <p:to x="100000" y="100000"/>
                                    </p:animScale>
                                    <p:animScale>
                                      <p:cBhvr>
                                        <p:cTn id="31" dur="26">
                                          <p:stCondLst>
                                            <p:cond delay="1642"/>
                                          </p:stCondLst>
                                        </p:cTn>
                                        <p:tgtEl>
                                          <p:spTgt spid="2050"/>
                                        </p:tgtEl>
                                      </p:cBhvr>
                                      <p:to x="100000" y="90000"/>
                                    </p:animScale>
                                    <p:animScale>
                                      <p:cBhvr>
                                        <p:cTn id="32" dur="166" decel="50000">
                                          <p:stCondLst>
                                            <p:cond delay="1668"/>
                                          </p:stCondLst>
                                        </p:cTn>
                                        <p:tgtEl>
                                          <p:spTgt spid="2050"/>
                                        </p:tgtEl>
                                      </p:cBhvr>
                                      <p:to x="100000" y="100000"/>
                                    </p:animScale>
                                    <p:animScale>
                                      <p:cBhvr>
                                        <p:cTn id="33" dur="26">
                                          <p:stCondLst>
                                            <p:cond delay="1808"/>
                                          </p:stCondLst>
                                        </p:cTn>
                                        <p:tgtEl>
                                          <p:spTgt spid="2050"/>
                                        </p:tgtEl>
                                      </p:cBhvr>
                                      <p:to x="100000" y="95000"/>
                                    </p:animScale>
                                    <p:animScale>
                                      <p:cBhvr>
                                        <p:cTn id="34"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A55F-62CE-45E9-A85E-70DBB23FE1E5}"/>
              </a:ext>
            </a:extLst>
          </p:cNvPr>
          <p:cNvSpPr>
            <a:spLocks noGrp="1"/>
          </p:cNvSpPr>
          <p:nvPr>
            <p:ph type="title"/>
          </p:nvPr>
        </p:nvSpPr>
        <p:spPr>
          <a:xfrm>
            <a:off x="1044310" y="306127"/>
            <a:ext cx="7055380" cy="1400530"/>
          </a:xfrm>
        </p:spPr>
        <p:txBody>
          <a:bodyPr/>
          <a:lstStyle/>
          <a:p>
            <a:pPr algn="ctr"/>
            <a:r>
              <a:rPr lang="fa-IR" b="1" dirty="0">
                <a:solidFill>
                  <a:srgbClr val="FF0000"/>
                </a:solidFill>
                <a:cs typeface="B Nazanin" panose="00000400000000000000" pitchFamily="2" charset="-78"/>
              </a:rPr>
              <a:t>اولین ماشین خورشیدی را چه کسی ساخته است؟</a:t>
            </a:r>
            <a:endParaRPr lang="en-US" b="1" dirty="0">
              <a:solidFill>
                <a:srgbClr val="FF0000"/>
              </a:solidFill>
              <a:cs typeface="B Nazanin" panose="00000400000000000000" pitchFamily="2" charset="-78"/>
            </a:endParaRPr>
          </a:p>
        </p:txBody>
      </p:sp>
      <p:sp>
        <p:nvSpPr>
          <p:cNvPr id="3" name="Content Placeholder 2">
            <a:extLst>
              <a:ext uri="{FF2B5EF4-FFF2-40B4-BE49-F238E27FC236}">
                <a16:creationId xmlns:a16="http://schemas.microsoft.com/office/drawing/2014/main" id="{2444E067-59D4-4B8A-B26C-EE2D745AA77D}"/>
              </a:ext>
            </a:extLst>
          </p:cNvPr>
          <p:cNvSpPr>
            <a:spLocks noGrp="1"/>
          </p:cNvSpPr>
          <p:nvPr>
            <p:ph idx="1"/>
          </p:nvPr>
        </p:nvSpPr>
        <p:spPr>
          <a:xfrm>
            <a:off x="380901" y="1006392"/>
            <a:ext cx="8430690" cy="2799788"/>
          </a:xfrm>
        </p:spPr>
        <p:txBody>
          <a:bodyPr>
            <a:normAutofit/>
          </a:bodyPr>
          <a:lstStyle/>
          <a:p>
            <a:pPr marL="0" indent="0" algn="just" rtl="1">
              <a:buNone/>
            </a:pPr>
            <a:r>
              <a:rPr lang="ar-SA" sz="2600" dirty="0">
                <a:solidFill>
                  <a:schemeClr val="bg1"/>
                </a:solidFill>
                <a:cs typeface="B Nazanin" panose="00000400000000000000" pitchFamily="2" charset="-78"/>
              </a:rPr>
              <a:t>در سال 1977، </a:t>
            </a:r>
            <a:r>
              <a:rPr lang="ar-SA" sz="2600" b="1" dirty="0">
                <a:solidFill>
                  <a:schemeClr val="bg1"/>
                </a:solidFill>
                <a:cs typeface="B Nazanin" panose="00000400000000000000" pitchFamily="2" charset="-78"/>
              </a:rPr>
              <a:t>اد پاسیرینی </a:t>
            </a:r>
            <a:r>
              <a:rPr lang="ar-SA" sz="2600" dirty="0">
                <a:solidFill>
                  <a:schemeClr val="bg1"/>
                </a:solidFill>
                <a:cs typeface="B Nazanin" panose="00000400000000000000" pitchFamily="2" charset="-78"/>
              </a:rPr>
              <a:t>خودرو تمام خورشیدی </a:t>
            </a:r>
            <a:r>
              <a:rPr lang="en-US" sz="2600" b="1" dirty="0">
                <a:solidFill>
                  <a:schemeClr val="bg1"/>
                </a:solidFill>
                <a:cs typeface="B Nazanin" panose="00000400000000000000" pitchFamily="2" charset="-78"/>
              </a:rPr>
              <a:t>Bluebird</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و در سال 1982، </a:t>
            </a:r>
            <a:r>
              <a:rPr lang="ar-SA" sz="2600" b="1" dirty="0">
                <a:solidFill>
                  <a:schemeClr val="bg1"/>
                </a:solidFill>
                <a:cs typeface="B Nazanin" panose="00000400000000000000" pitchFamily="2" charset="-78"/>
              </a:rPr>
              <a:t>لاری پرکینز</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نیز خودرو </a:t>
            </a:r>
            <a:r>
              <a:rPr lang="en-US" sz="2600" b="1" dirty="0">
                <a:solidFill>
                  <a:schemeClr val="bg1"/>
                </a:solidFill>
                <a:cs typeface="B Nazanin" panose="00000400000000000000" pitchFamily="2" charset="-78"/>
              </a:rPr>
              <a:t>Quiet Achiever</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را ساختند و اولین کسانی بودند که مبادرت به ساخت چنین خودروهایی کردند</a:t>
            </a:r>
            <a:r>
              <a:rPr lang="fa-IR" sz="2600" dirty="0">
                <a:solidFill>
                  <a:schemeClr val="bg1"/>
                </a:solidFill>
                <a:cs typeface="B Nazanin" panose="00000400000000000000" pitchFamily="2" charset="-78"/>
              </a:rPr>
              <a:t>.</a:t>
            </a:r>
            <a:endParaRPr lang="en-US" sz="2600" dirty="0">
              <a:solidFill>
                <a:schemeClr val="bg1"/>
              </a:solidFill>
              <a:cs typeface="B Nazanin" panose="00000400000000000000" pitchFamily="2" charset="-78"/>
            </a:endParaRPr>
          </a:p>
        </p:txBody>
      </p:sp>
      <p:pic>
        <p:nvPicPr>
          <p:cNvPr id="3074" name="Picture 2" descr="خودروهای خورشیدی چگونه کار می‌کنند؟">
            <a:extLst>
              <a:ext uri="{FF2B5EF4-FFF2-40B4-BE49-F238E27FC236}">
                <a16:creationId xmlns:a16="http://schemas.microsoft.com/office/drawing/2014/main" id="{029B75BD-2085-444D-9B3F-8D5CE5F38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199"/>
            <a:ext cx="4267200" cy="31010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خودروهای خورشیدی چگونه کار می‌کنند؟">
            <a:extLst>
              <a:ext uri="{FF2B5EF4-FFF2-40B4-BE49-F238E27FC236}">
                <a16:creationId xmlns:a16="http://schemas.microsoft.com/office/drawing/2014/main" id="{AB4B5926-1C24-41A3-9975-E14CC7E8F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9873" y="3505199"/>
            <a:ext cx="4267200" cy="310102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B54973D-997B-4372-AFAE-7F4FFA5178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43157236"/>
      </p:ext>
    </p:extLst>
  </p:cSld>
  <p:clrMapOvr>
    <a:masterClrMapping/>
  </p:clrMapOvr>
  <mc:AlternateContent xmlns:mc="http://schemas.openxmlformats.org/markup-compatibility/2006">
    <mc:Choice xmlns:p14="http://schemas.microsoft.com/office/powerpoint/2010/main" Requires="p14">
      <p:transition spd="slow" p14:dur="3000" advTm="52711">
        <p14:shred/>
      </p:transition>
    </mc:Choice>
    <mc:Fallback>
      <p:transition spd="slow" advTm="52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000"/>
                                        <p:tgtEl>
                                          <p:spTgt spid="3">
                                            <p:txEl>
                                              <p:pRg st="0" end="0"/>
                                            </p:txEl>
                                          </p:spTgt>
                                        </p:tgtEl>
                                      </p:cBhvr>
                                    </p:animEffect>
                                    <p:anim calcmode="lin" valueType="num">
                                      <p:cBhvr>
                                        <p:cTn id="19"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0"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wipe(down)">
                                      <p:cBhvr>
                                        <p:cTn id="25" dur="580">
                                          <p:stCondLst>
                                            <p:cond delay="0"/>
                                          </p:stCondLst>
                                        </p:cTn>
                                        <p:tgtEl>
                                          <p:spTgt spid="3076"/>
                                        </p:tgtEl>
                                      </p:cBhvr>
                                    </p:animEffect>
                                    <p:anim calcmode="lin" valueType="num">
                                      <p:cBhvr>
                                        <p:cTn id="26"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31" dur="26">
                                          <p:stCondLst>
                                            <p:cond delay="650"/>
                                          </p:stCondLst>
                                        </p:cTn>
                                        <p:tgtEl>
                                          <p:spTgt spid="3076"/>
                                        </p:tgtEl>
                                      </p:cBhvr>
                                      <p:to x="100000" y="60000"/>
                                    </p:animScale>
                                    <p:animScale>
                                      <p:cBhvr>
                                        <p:cTn id="32" dur="166" decel="50000">
                                          <p:stCondLst>
                                            <p:cond delay="676"/>
                                          </p:stCondLst>
                                        </p:cTn>
                                        <p:tgtEl>
                                          <p:spTgt spid="3076"/>
                                        </p:tgtEl>
                                      </p:cBhvr>
                                      <p:to x="100000" y="100000"/>
                                    </p:animScale>
                                    <p:animScale>
                                      <p:cBhvr>
                                        <p:cTn id="33" dur="26">
                                          <p:stCondLst>
                                            <p:cond delay="1312"/>
                                          </p:stCondLst>
                                        </p:cTn>
                                        <p:tgtEl>
                                          <p:spTgt spid="3076"/>
                                        </p:tgtEl>
                                      </p:cBhvr>
                                      <p:to x="100000" y="80000"/>
                                    </p:animScale>
                                    <p:animScale>
                                      <p:cBhvr>
                                        <p:cTn id="34" dur="166" decel="50000">
                                          <p:stCondLst>
                                            <p:cond delay="1338"/>
                                          </p:stCondLst>
                                        </p:cTn>
                                        <p:tgtEl>
                                          <p:spTgt spid="3076"/>
                                        </p:tgtEl>
                                      </p:cBhvr>
                                      <p:to x="100000" y="100000"/>
                                    </p:animScale>
                                    <p:animScale>
                                      <p:cBhvr>
                                        <p:cTn id="35" dur="26">
                                          <p:stCondLst>
                                            <p:cond delay="1642"/>
                                          </p:stCondLst>
                                        </p:cTn>
                                        <p:tgtEl>
                                          <p:spTgt spid="3076"/>
                                        </p:tgtEl>
                                      </p:cBhvr>
                                      <p:to x="100000" y="90000"/>
                                    </p:animScale>
                                    <p:animScale>
                                      <p:cBhvr>
                                        <p:cTn id="36" dur="166" decel="50000">
                                          <p:stCondLst>
                                            <p:cond delay="1668"/>
                                          </p:stCondLst>
                                        </p:cTn>
                                        <p:tgtEl>
                                          <p:spTgt spid="3076"/>
                                        </p:tgtEl>
                                      </p:cBhvr>
                                      <p:to x="100000" y="100000"/>
                                    </p:animScale>
                                    <p:animScale>
                                      <p:cBhvr>
                                        <p:cTn id="37" dur="26">
                                          <p:stCondLst>
                                            <p:cond delay="1808"/>
                                          </p:stCondLst>
                                        </p:cTn>
                                        <p:tgtEl>
                                          <p:spTgt spid="3076"/>
                                        </p:tgtEl>
                                      </p:cBhvr>
                                      <p:to x="100000" y="95000"/>
                                    </p:animScale>
                                    <p:animScale>
                                      <p:cBhvr>
                                        <p:cTn id="38" dur="166" decel="50000">
                                          <p:stCondLst>
                                            <p:cond delay="1834"/>
                                          </p:stCondLst>
                                        </p:cTn>
                                        <p:tgtEl>
                                          <p:spTgt spid="307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wipe(down)">
                                      <p:cBhvr>
                                        <p:cTn id="43" dur="580">
                                          <p:stCondLst>
                                            <p:cond delay="0"/>
                                          </p:stCondLst>
                                        </p:cTn>
                                        <p:tgtEl>
                                          <p:spTgt spid="3074"/>
                                        </p:tgtEl>
                                      </p:cBhvr>
                                    </p:animEffect>
                                    <p:anim calcmode="lin" valueType="num">
                                      <p:cBhvr>
                                        <p:cTn id="4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9" dur="26">
                                          <p:stCondLst>
                                            <p:cond delay="650"/>
                                          </p:stCondLst>
                                        </p:cTn>
                                        <p:tgtEl>
                                          <p:spTgt spid="3074"/>
                                        </p:tgtEl>
                                      </p:cBhvr>
                                      <p:to x="100000" y="60000"/>
                                    </p:animScale>
                                    <p:animScale>
                                      <p:cBhvr>
                                        <p:cTn id="50" dur="166" decel="50000">
                                          <p:stCondLst>
                                            <p:cond delay="676"/>
                                          </p:stCondLst>
                                        </p:cTn>
                                        <p:tgtEl>
                                          <p:spTgt spid="3074"/>
                                        </p:tgtEl>
                                      </p:cBhvr>
                                      <p:to x="100000" y="100000"/>
                                    </p:animScale>
                                    <p:animScale>
                                      <p:cBhvr>
                                        <p:cTn id="51" dur="26">
                                          <p:stCondLst>
                                            <p:cond delay="1312"/>
                                          </p:stCondLst>
                                        </p:cTn>
                                        <p:tgtEl>
                                          <p:spTgt spid="3074"/>
                                        </p:tgtEl>
                                      </p:cBhvr>
                                      <p:to x="100000" y="80000"/>
                                    </p:animScale>
                                    <p:animScale>
                                      <p:cBhvr>
                                        <p:cTn id="52" dur="166" decel="50000">
                                          <p:stCondLst>
                                            <p:cond delay="1338"/>
                                          </p:stCondLst>
                                        </p:cTn>
                                        <p:tgtEl>
                                          <p:spTgt spid="3074"/>
                                        </p:tgtEl>
                                      </p:cBhvr>
                                      <p:to x="100000" y="100000"/>
                                    </p:animScale>
                                    <p:animScale>
                                      <p:cBhvr>
                                        <p:cTn id="53" dur="26">
                                          <p:stCondLst>
                                            <p:cond delay="1642"/>
                                          </p:stCondLst>
                                        </p:cTn>
                                        <p:tgtEl>
                                          <p:spTgt spid="3074"/>
                                        </p:tgtEl>
                                      </p:cBhvr>
                                      <p:to x="100000" y="90000"/>
                                    </p:animScale>
                                    <p:animScale>
                                      <p:cBhvr>
                                        <p:cTn id="54" dur="166" decel="50000">
                                          <p:stCondLst>
                                            <p:cond delay="1668"/>
                                          </p:stCondLst>
                                        </p:cTn>
                                        <p:tgtEl>
                                          <p:spTgt spid="3074"/>
                                        </p:tgtEl>
                                      </p:cBhvr>
                                      <p:to x="100000" y="100000"/>
                                    </p:animScale>
                                    <p:animScale>
                                      <p:cBhvr>
                                        <p:cTn id="55" dur="26">
                                          <p:stCondLst>
                                            <p:cond delay="1808"/>
                                          </p:stCondLst>
                                        </p:cTn>
                                        <p:tgtEl>
                                          <p:spTgt spid="3074"/>
                                        </p:tgtEl>
                                      </p:cBhvr>
                                      <p:to x="100000" y="95000"/>
                                    </p:animScale>
                                    <p:animScale>
                                      <p:cBhvr>
                                        <p:cTn id="5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0A64-FC82-4F78-9214-0AD49EBDAF37}"/>
              </a:ext>
            </a:extLst>
          </p:cNvPr>
          <p:cNvSpPr>
            <a:spLocks noGrp="1"/>
          </p:cNvSpPr>
          <p:nvPr>
            <p:ph type="title"/>
          </p:nvPr>
        </p:nvSpPr>
        <p:spPr>
          <a:xfrm>
            <a:off x="685800" y="143933"/>
            <a:ext cx="7772400" cy="1456267"/>
          </a:xfrm>
        </p:spPr>
        <p:txBody>
          <a:bodyPr/>
          <a:lstStyle/>
          <a:p>
            <a:pPr algn="ctr"/>
            <a:r>
              <a:rPr lang="fa-IR" dirty="0">
                <a:solidFill>
                  <a:srgbClr val="FF0000"/>
                </a:solidFill>
              </a:rPr>
              <a:t>جدیدترین ماشین خورشیدی چیست؟</a:t>
            </a:r>
            <a:endParaRPr lang="en-US" dirty="0">
              <a:solidFill>
                <a:srgbClr val="FF0000"/>
              </a:solidFill>
            </a:endParaRPr>
          </a:p>
        </p:txBody>
      </p:sp>
      <p:sp>
        <p:nvSpPr>
          <p:cNvPr id="3" name="Content Placeholder 2">
            <a:extLst>
              <a:ext uri="{FF2B5EF4-FFF2-40B4-BE49-F238E27FC236}">
                <a16:creationId xmlns:a16="http://schemas.microsoft.com/office/drawing/2014/main" id="{A00B59C1-F85F-46E2-9FF0-6D05BF868AF6}"/>
              </a:ext>
            </a:extLst>
          </p:cNvPr>
          <p:cNvSpPr>
            <a:spLocks noGrp="1"/>
          </p:cNvSpPr>
          <p:nvPr>
            <p:ph idx="1"/>
          </p:nvPr>
        </p:nvSpPr>
        <p:spPr>
          <a:xfrm>
            <a:off x="228600" y="1824325"/>
            <a:ext cx="8686800" cy="1604675"/>
          </a:xfrm>
        </p:spPr>
        <p:txBody>
          <a:bodyPr>
            <a:noAutofit/>
          </a:bodyPr>
          <a:lstStyle/>
          <a:p>
            <a:pPr marL="0" indent="0" algn="just" rtl="1">
              <a:buNone/>
            </a:pPr>
            <a:r>
              <a:rPr lang="ar-SA" sz="2600" dirty="0">
                <a:solidFill>
                  <a:schemeClr val="bg1"/>
                </a:solidFill>
                <a:cs typeface="B Nazanin" panose="00000400000000000000" pitchFamily="2" charset="-78"/>
              </a:rPr>
              <a:t>یکی از جدیدترین خودروهای خورشیدی توسط گروه " سونو خودرو" طراحی و ساخته شد. نمونه اولیه</a:t>
            </a:r>
            <a:r>
              <a:rPr lang="fa-IR" sz="2600" dirty="0">
                <a:solidFill>
                  <a:schemeClr val="bg1"/>
                </a:solidFill>
                <a:cs typeface="B Nazanin" panose="00000400000000000000" pitchFamily="2" charset="-78"/>
              </a:rPr>
              <a:t>  خودروی الکتریکی</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و خورشیدی خود را با نام سایون</a:t>
            </a:r>
            <a:r>
              <a:rPr lang="en-US" sz="2600" dirty="0">
                <a:solidFill>
                  <a:schemeClr val="bg1"/>
                </a:solidFill>
                <a:cs typeface="B Nazanin" panose="00000400000000000000" pitchFamily="2" charset="-78"/>
              </a:rPr>
              <a:t> (Sion) </a:t>
            </a:r>
            <a:r>
              <a:rPr lang="ar-SA" sz="2600" dirty="0">
                <a:solidFill>
                  <a:schemeClr val="bg1"/>
                </a:solidFill>
                <a:cs typeface="B Nazanin" panose="00000400000000000000" pitchFamily="2" charset="-78"/>
              </a:rPr>
              <a:t>عرضه کرده است. </a:t>
            </a:r>
            <a:r>
              <a:rPr lang="fa-IR" sz="2600" dirty="0">
                <a:solidFill>
                  <a:schemeClr val="bg1"/>
                </a:solidFill>
                <a:cs typeface="B Nazanin" panose="00000400000000000000" pitchFamily="2" charset="-78"/>
              </a:rPr>
              <a:t>این خودرو خود را با نور خورشید </a:t>
            </a:r>
            <a:r>
              <a:rPr lang="ar-SA" sz="2600" dirty="0">
                <a:solidFill>
                  <a:schemeClr val="bg1"/>
                </a:solidFill>
                <a:cs typeface="B Nazanin" panose="00000400000000000000" pitchFamily="2" charset="-78"/>
              </a:rPr>
              <a:t>برای استفاده</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تا</a:t>
            </a:r>
            <a:r>
              <a:rPr lang="en-US" sz="2600" dirty="0">
                <a:solidFill>
                  <a:schemeClr val="bg1"/>
                </a:solidFill>
                <a:cs typeface="B Nazanin" panose="00000400000000000000" pitchFamily="2" charset="-78"/>
              </a:rPr>
              <a:t> </a:t>
            </a:r>
            <a:r>
              <a:rPr lang="fa-IR" sz="2600" dirty="0">
                <a:solidFill>
                  <a:schemeClr val="bg1"/>
                </a:solidFill>
                <a:cs typeface="B Nazanin" panose="00000400000000000000" pitchFamily="2" charset="-78"/>
              </a:rPr>
              <a:t>۳۰</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کیلومتر</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در</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روز</a:t>
            </a:r>
            <a:r>
              <a:rPr lang="en-US" sz="2600" dirty="0">
                <a:solidFill>
                  <a:schemeClr val="bg1"/>
                </a:solidFill>
                <a:cs typeface="B Nazanin" panose="00000400000000000000" pitchFamily="2" charset="-78"/>
              </a:rPr>
              <a:t> </a:t>
            </a:r>
            <a:r>
              <a:rPr lang="ar-SA" sz="2600" dirty="0">
                <a:solidFill>
                  <a:schemeClr val="bg1"/>
                </a:solidFill>
                <a:cs typeface="B Nazanin" panose="00000400000000000000" pitchFamily="2" charset="-78"/>
              </a:rPr>
              <a:t>شارژ می‌کند</a:t>
            </a:r>
            <a:r>
              <a:rPr lang="en-US" sz="2600" dirty="0">
                <a:solidFill>
                  <a:schemeClr val="bg1"/>
                </a:solidFill>
                <a:cs typeface="B Nazanin" panose="00000400000000000000" pitchFamily="2" charset="-78"/>
              </a:rPr>
              <a:t>.</a:t>
            </a:r>
          </a:p>
        </p:txBody>
      </p:sp>
      <p:pic>
        <p:nvPicPr>
          <p:cNvPr id="4" name="Picture 3" descr="سایون، نخستین خودروی خورشیدی جهان">
            <a:extLst>
              <a:ext uri="{FF2B5EF4-FFF2-40B4-BE49-F238E27FC236}">
                <a16:creationId xmlns:a16="http://schemas.microsoft.com/office/drawing/2014/main" id="{88AB042B-FC0C-4140-9C9D-524AF72C6EC1}"/>
              </a:ext>
            </a:extLst>
          </p:cNvPr>
          <p:cNvPicPr/>
          <p:nvPr/>
        </p:nvPicPr>
        <p:blipFill>
          <a:blip r:embed="rId5" cstate="print"/>
          <a:srcRect/>
          <a:stretch>
            <a:fillRect/>
          </a:stretch>
        </p:blipFill>
        <p:spPr bwMode="auto">
          <a:xfrm>
            <a:off x="484710" y="4015740"/>
            <a:ext cx="4827270" cy="2484120"/>
          </a:xfrm>
          <a:prstGeom prst="rect">
            <a:avLst/>
          </a:prstGeom>
          <a:noFill/>
          <a:ln w="9525">
            <a:noFill/>
            <a:miter lim="800000"/>
            <a:headEnd/>
            <a:tailEnd/>
          </a:ln>
        </p:spPr>
      </p:pic>
      <p:pic>
        <p:nvPicPr>
          <p:cNvPr id="7" name="Audio 6">
            <a:hlinkClick r:id="" action="ppaction://media"/>
            <a:extLst>
              <a:ext uri="{FF2B5EF4-FFF2-40B4-BE49-F238E27FC236}">
                <a16:creationId xmlns:a16="http://schemas.microsoft.com/office/drawing/2014/main" id="{12890C52-07CA-40ED-A012-2B9505BE78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82380610"/>
      </p:ext>
    </p:extLst>
  </p:cSld>
  <p:clrMapOvr>
    <a:masterClrMapping/>
  </p:clrMapOvr>
  <mc:AlternateContent xmlns:mc="http://schemas.openxmlformats.org/markup-compatibility/2006">
    <mc:Choice xmlns:p14="http://schemas.microsoft.com/office/powerpoint/2010/main" Requires="p14">
      <p:transition spd="slow" p14:dur="1600" advTm="47025">
        <p14:gallery dir="l"/>
      </p:transition>
    </mc:Choice>
    <mc:Fallback>
      <p:transition spd="slow" advTm="47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D9A8-CD9F-4454-BE95-DB4167CADDA2}"/>
              </a:ext>
            </a:extLst>
          </p:cNvPr>
          <p:cNvSpPr>
            <a:spLocks noGrp="1"/>
          </p:cNvSpPr>
          <p:nvPr>
            <p:ph type="title"/>
          </p:nvPr>
        </p:nvSpPr>
        <p:spPr>
          <a:xfrm>
            <a:off x="540327" y="315191"/>
            <a:ext cx="7772400" cy="1204479"/>
          </a:xfrm>
        </p:spPr>
        <p:txBody>
          <a:bodyPr/>
          <a:lstStyle/>
          <a:p>
            <a:pPr algn="ctr"/>
            <a:r>
              <a:rPr lang="fa-IR" b="1" dirty="0">
                <a:solidFill>
                  <a:srgbClr val="FF0000"/>
                </a:solidFill>
                <a:cs typeface="B Nazanin" panose="00000400000000000000" pitchFamily="2" charset="-78"/>
              </a:rPr>
              <a:t>ماشین های خورشیدی از چه وسایلی تشکیل شده اند؟</a:t>
            </a:r>
            <a:endParaRPr lang="en-US" b="1" dirty="0">
              <a:solidFill>
                <a:srgbClr val="FF0000"/>
              </a:solidFill>
              <a:cs typeface="B Nazanin" panose="00000400000000000000" pitchFamily="2" charset="-78"/>
            </a:endParaRPr>
          </a:p>
        </p:txBody>
      </p:sp>
      <p:sp>
        <p:nvSpPr>
          <p:cNvPr id="3" name="Content Placeholder 2">
            <a:extLst>
              <a:ext uri="{FF2B5EF4-FFF2-40B4-BE49-F238E27FC236}">
                <a16:creationId xmlns:a16="http://schemas.microsoft.com/office/drawing/2014/main" id="{6DA6C139-FEBE-4FCC-AE7E-60601DBCC8BC}"/>
              </a:ext>
            </a:extLst>
          </p:cNvPr>
          <p:cNvSpPr>
            <a:spLocks noGrp="1"/>
          </p:cNvSpPr>
          <p:nvPr>
            <p:ph idx="1"/>
          </p:nvPr>
        </p:nvSpPr>
        <p:spPr>
          <a:xfrm>
            <a:off x="374073" y="1295400"/>
            <a:ext cx="8229600" cy="1905000"/>
          </a:xfrm>
        </p:spPr>
        <p:txBody>
          <a:bodyPr>
            <a:normAutofit/>
          </a:bodyPr>
          <a:lstStyle/>
          <a:p>
            <a:pPr marL="0" indent="0" algn="just" rtl="1">
              <a:buNone/>
            </a:pPr>
            <a:r>
              <a:rPr lang="fa-IR" sz="2600" dirty="0">
                <a:solidFill>
                  <a:schemeClr val="bg1"/>
                </a:solidFill>
                <a:cs typeface="B Nazanin" panose="00000400000000000000" pitchFamily="2" charset="-78"/>
              </a:rPr>
              <a:t>این ماشین ها شامل قطعات یک ماشین معمولی مانند موتور ،قطعات فضای داخلی و.. هستند اما تفاوت آنها در سیستم برقی ماشین هست که از پنل های خورشیدی روی بدنه خودرو انرژی الکتریکی تولید می کنند.</a:t>
            </a:r>
            <a:endParaRPr lang="en-US" sz="2600" dirty="0">
              <a:solidFill>
                <a:schemeClr val="bg1"/>
              </a:solidFill>
              <a:cs typeface="B Nazanin" panose="00000400000000000000" pitchFamily="2" charset="-78"/>
            </a:endParaRPr>
          </a:p>
        </p:txBody>
      </p:sp>
      <p:grpSp>
        <p:nvGrpSpPr>
          <p:cNvPr id="4" name="Group 3">
            <a:extLst>
              <a:ext uri="{FF2B5EF4-FFF2-40B4-BE49-F238E27FC236}">
                <a16:creationId xmlns:a16="http://schemas.microsoft.com/office/drawing/2014/main" id="{3BAA9DDE-6184-4A78-92CA-F92DB8FDA815}"/>
              </a:ext>
            </a:extLst>
          </p:cNvPr>
          <p:cNvGrpSpPr/>
          <p:nvPr/>
        </p:nvGrpSpPr>
        <p:grpSpPr>
          <a:xfrm>
            <a:off x="2050473" y="3657600"/>
            <a:ext cx="7107382" cy="3067050"/>
            <a:chOff x="2057400" y="3442855"/>
            <a:chExt cx="7107382" cy="3067050"/>
          </a:xfrm>
        </p:grpSpPr>
        <p:pic>
          <p:nvPicPr>
            <p:cNvPr id="4100" name="Picture 4" descr="کدام قطعات خودرو از چین وارد می‌شود؟+ جدول - جهان نيوز">
              <a:extLst>
                <a:ext uri="{FF2B5EF4-FFF2-40B4-BE49-F238E27FC236}">
                  <a16:creationId xmlns:a16="http://schemas.microsoft.com/office/drawing/2014/main" id="{CE7A8502-6560-4634-87A8-AB5DBAD0B1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586" r="100000">
                          <a14:foregroundMark x1="4492" y1="82298" x2="4492" y2="82298"/>
                          <a14:foregroundMark x1="85938" y1="4348" x2="85938" y2="4348"/>
                          <a14:foregroundMark x1="36523" y1="42236" x2="25195" y2="37888"/>
                          <a14:foregroundMark x1="8984" y1="32919" x2="14648" y2="7453"/>
                          <a14:foregroundMark x1="23047" y1="4348" x2="46484" y2="2795"/>
                          <a14:foregroundMark x1="77148" y1="4969" x2="51953" y2="621"/>
                          <a14:backgroundMark x1="36914" y1="14286" x2="36914" y2="14286"/>
                          <a14:backgroundMark x1="33594" y1="25776" x2="33594" y2="25776"/>
                          <a14:backgroundMark x1="25586" y1="26398" x2="25586" y2="26398"/>
                          <a14:backgroundMark x1="25781" y1="28571" x2="25781" y2="28571"/>
                          <a14:backgroundMark x1="34375" y1="31988" x2="34375" y2="31988"/>
                          <a14:backgroundMark x1="28906" y1="19565" x2="28906" y2="19565"/>
                          <a14:backgroundMark x1="47070" y1="8696" x2="56445" y2="6211"/>
                          <a14:backgroundMark x1="56445" y1="6211" x2="56445" y2="6211"/>
                          <a14:backgroundMark x1="76758" y1="29193" x2="26172" y2="31988"/>
                          <a14:backgroundMark x1="72070" y1="14596" x2="54297" y2="6832"/>
                          <a14:backgroundMark x1="64063" y1="6522" x2="45898" y2="5280"/>
                          <a14:backgroundMark x1="65234" y1="9938" x2="65234" y2="9938"/>
                          <a14:backgroundMark x1="65234" y1="7143" x2="65234" y2="7143"/>
                          <a14:backgroundMark x1="58594" y1="3727" x2="58594" y2="3727"/>
                          <a14:backgroundMark x1="54102" y1="5280" x2="54102" y2="5280"/>
                          <a14:backgroundMark x1="51172" y1="4658" x2="51172" y2="4658"/>
                          <a14:backgroundMark x1="56836" y1="4658" x2="56836" y2="4658"/>
                          <a14:backgroundMark x1="72070" y1="2484" x2="72070" y2="2484"/>
                          <a14:backgroundMark x1="71094" y1="2795" x2="71094" y2="2795"/>
                          <a14:backgroundMark x1="73438" y1="2795" x2="71680" y2="3727"/>
                          <a14:backgroundMark x1="71680" y1="3727" x2="71680" y2="3727"/>
                          <a14:backgroundMark x1="68945" y1="7764" x2="68945" y2="7764"/>
                          <a14:backgroundMark x1="70313" y1="6522" x2="70313" y2="6522"/>
                        </a14:backgroundRemoval>
                      </a14:imgEffect>
                    </a14:imgLayer>
                  </a14:imgProps>
                </a:ext>
                <a:ext uri="{28A0092B-C50C-407E-A947-70E740481C1C}">
                  <a14:useLocalDpi xmlns:a14="http://schemas.microsoft.com/office/drawing/2010/main" val="0"/>
                </a:ext>
              </a:extLst>
            </a:blip>
            <a:srcRect/>
            <a:stretch>
              <a:fillRect/>
            </a:stretch>
          </p:blipFill>
          <p:spPr bwMode="auto">
            <a:xfrm>
              <a:off x="2057400" y="3442855"/>
              <a:ext cx="48768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نیروگاه خورشیدی چیست؟ • (مهندسی برق) PowerEn">
              <a:extLst>
                <a:ext uri="{FF2B5EF4-FFF2-40B4-BE49-F238E27FC236}">
                  <a16:creationId xmlns:a16="http://schemas.microsoft.com/office/drawing/2014/main" id="{05FF0AA1-A08B-474B-9145-93E5FB5AD7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41" b="98639" l="0" r="44152">
                          <a14:foregroundMark x1="33041" y1="19728" x2="33041" y2="19728"/>
                          <a14:foregroundMark x1="19591" y1="27891" x2="19591" y2="27891"/>
                          <a14:foregroundMark x1="19591" y1="27891" x2="47076" y2="40136"/>
                          <a14:foregroundMark x1="40643" y1="22449" x2="5848" y2="19728"/>
                          <a14:foregroundMark x1="5848" y1="8844" x2="44152" y2="10204"/>
                          <a14:foregroundMark x1="42690" y1="26531" x2="42690" y2="50340"/>
                          <a14:foregroundMark x1="45614" y1="18367" x2="45906" y2="93878"/>
                          <a14:foregroundMark x1="42690" y1="93878" x2="6140" y2="96599"/>
                          <a14:foregroundMark x1="31579" y1="32653" x2="31579" y2="32653"/>
                          <a14:foregroundMark x1="30117" y1="27891" x2="11404" y2="21088"/>
                          <a14:foregroundMark x1="11404" y1="21088" x2="11404" y2="21088"/>
                          <a14:foregroundMark x1="33333" y1="85714" x2="33333" y2="85714"/>
                          <a14:foregroundMark x1="22807" y1="98639" x2="292" y2="25850"/>
                          <a14:foregroundMark x1="13450" y1="31973" x2="7310" y2="27211"/>
                          <a14:foregroundMark x1="37427" y1="31973" x2="32456" y2="27891"/>
                        </a14:backgroundRemoval>
                      </a14:imgEffect>
                    </a14:imgLayer>
                  </a14:imgProps>
                </a:ext>
                <a:ext uri="{28A0092B-C50C-407E-A947-70E740481C1C}">
                  <a14:useLocalDpi xmlns:a14="http://schemas.microsoft.com/office/drawing/2010/main" val="0"/>
                </a:ext>
              </a:extLst>
            </a:blip>
            <a:srcRect/>
            <a:stretch>
              <a:fillRect/>
            </a:stretch>
          </p:blipFill>
          <p:spPr bwMode="auto">
            <a:xfrm>
              <a:off x="3068782" y="3442855"/>
              <a:ext cx="6096000" cy="106420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Audio 9">
            <a:hlinkClick r:id="" action="ppaction://media"/>
            <a:extLst>
              <a:ext uri="{FF2B5EF4-FFF2-40B4-BE49-F238E27FC236}">
                <a16:creationId xmlns:a16="http://schemas.microsoft.com/office/drawing/2014/main" id="{F76B2C17-7643-4F0D-BE76-7EE8733E569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31944" cy="487362"/>
          </a:xfrm>
          <a:prstGeom prst="rect">
            <a:avLst/>
          </a:prstGeom>
        </p:spPr>
      </p:pic>
    </p:spTree>
    <p:custDataLst>
      <p:tags r:id="rId1"/>
    </p:custDataLst>
    <p:extLst>
      <p:ext uri="{BB962C8B-B14F-4D97-AF65-F5344CB8AC3E}">
        <p14:creationId xmlns:p14="http://schemas.microsoft.com/office/powerpoint/2010/main" val="3730422657"/>
      </p:ext>
    </p:extLst>
  </p:cSld>
  <p:clrMapOvr>
    <a:masterClrMapping/>
  </p:clrMapOvr>
  <mc:AlternateContent xmlns:mc="http://schemas.openxmlformats.org/markup-compatibility/2006">
    <mc:Choice xmlns:p14="http://schemas.microsoft.com/office/powerpoint/2010/main" Requires="p14">
      <p:transition spd="slow" p14:dur="900" advTm="57481">
        <p14:warp dir="in"/>
      </p:transition>
    </mc:Choice>
    <mc:Fallback>
      <p:transition spd="slow" advTm="57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 calcmode="lin" valueType="num">
                                      <p:cBhvr>
                                        <p:cTn id="1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220" showWhenStopped="0">
                <p:cTn id="43" fill="hold" display="0">
                  <p:stCondLst>
                    <p:cond delay="indefinite"/>
                  </p:stCondLst>
                  <p:endCondLst>
                    <p:cond evt="onStopAudio" delay="0">
                      <p:tgtEl>
                        <p:sldTgt/>
                      </p:tgtEl>
                    </p:cond>
                  </p:endCondLst>
                </p:cTn>
                <p:tgtEl>
                  <p:spTgt spid="10"/>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C3D-3715-4E68-9BE1-AAAE76BD2DAE}"/>
              </a:ext>
            </a:extLst>
          </p:cNvPr>
          <p:cNvSpPr>
            <a:spLocks noGrp="1"/>
          </p:cNvSpPr>
          <p:nvPr>
            <p:ph type="title"/>
          </p:nvPr>
        </p:nvSpPr>
        <p:spPr>
          <a:xfrm>
            <a:off x="457200" y="448733"/>
            <a:ext cx="7772400" cy="1456267"/>
          </a:xfrm>
        </p:spPr>
        <p:txBody>
          <a:bodyPr/>
          <a:lstStyle/>
          <a:p>
            <a:pPr algn="ctr" rtl="1"/>
            <a:r>
              <a:rPr lang="fa-IR" b="1" dirty="0">
                <a:solidFill>
                  <a:srgbClr val="FF0000"/>
                </a:solidFill>
                <a:cs typeface="B Nazanin" panose="00000400000000000000" pitchFamily="2" charset="-78"/>
              </a:rPr>
              <a:t>چه وسایلی برای  ساخت ماشین خورشیدی نیاز داریم؟</a:t>
            </a:r>
            <a:endParaRPr lang="en-US" b="1" dirty="0">
              <a:solidFill>
                <a:srgbClr val="FF0000"/>
              </a:solidFill>
              <a:cs typeface="B Nazanin" panose="00000400000000000000" pitchFamily="2" charset="-78"/>
            </a:endParaRPr>
          </a:p>
        </p:txBody>
      </p:sp>
      <p:sp>
        <p:nvSpPr>
          <p:cNvPr id="3" name="Content Placeholder 2">
            <a:extLst>
              <a:ext uri="{FF2B5EF4-FFF2-40B4-BE49-F238E27FC236}">
                <a16:creationId xmlns:a16="http://schemas.microsoft.com/office/drawing/2014/main" id="{E7F328F5-B846-485B-AD99-434FF7A9811D}"/>
              </a:ext>
            </a:extLst>
          </p:cNvPr>
          <p:cNvSpPr>
            <a:spLocks noGrp="1"/>
          </p:cNvSpPr>
          <p:nvPr>
            <p:ph idx="1"/>
          </p:nvPr>
        </p:nvSpPr>
        <p:spPr>
          <a:xfrm>
            <a:off x="1828800" y="1905000"/>
            <a:ext cx="6711654" cy="4195481"/>
          </a:xfrm>
        </p:spPr>
        <p:txBody>
          <a:bodyPr>
            <a:normAutofit/>
          </a:bodyPr>
          <a:lstStyle/>
          <a:p>
            <a:pPr marL="0" indent="0" algn="r" rtl="1">
              <a:buNone/>
            </a:pPr>
            <a:r>
              <a:rPr lang="fa-IR" sz="2600" dirty="0">
                <a:solidFill>
                  <a:srgbClr val="FF0000"/>
                </a:solidFill>
                <a:cs typeface="B Nazanin" panose="00000400000000000000" pitchFamily="2" charset="-78"/>
              </a:rPr>
              <a:t>1</a:t>
            </a:r>
            <a:r>
              <a:rPr lang="ar-SA" sz="2600" dirty="0">
                <a:solidFill>
                  <a:srgbClr val="FF0000"/>
                </a:solidFill>
                <a:cs typeface="B Nazanin" panose="00000400000000000000" pitchFamily="2" charset="-78"/>
              </a:rPr>
              <a:t>-</a:t>
            </a:r>
            <a:r>
              <a:rPr lang="ar-SA" sz="2600" dirty="0">
                <a:solidFill>
                  <a:schemeClr val="bg1"/>
                </a:solidFill>
                <a:cs typeface="B Nazanin" panose="00000400000000000000" pitchFamily="2" charset="-78"/>
              </a:rPr>
              <a:t>چهار چرخ کوچک </a:t>
            </a:r>
            <a:endParaRPr lang="en-US" sz="2600" dirty="0">
              <a:solidFill>
                <a:schemeClr val="bg1"/>
              </a:solidFill>
              <a:cs typeface="B Nazanin" panose="00000400000000000000" pitchFamily="2" charset="-78"/>
            </a:endParaRPr>
          </a:p>
          <a:p>
            <a:pPr marL="0" indent="0" algn="r" rtl="1">
              <a:buNone/>
            </a:pPr>
            <a:r>
              <a:rPr lang="ar-SA" sz="2600" dirty="0">
                <a:solidFill>
                  <a:srgbClr val="FF0000"/>
                </a:solidFill>
                <a:cs typeface="B Nazanin" panose="00000400000000000000" pitchFamily="2" charset="-78"/>
              </a:rPr>
              <a:t>2-</a:t>
            </a:r>
            <a:r>
              <a:rPr lang="ar-SA" sz="2600" dirty="0">
                <a:solidFill>
                  <a:schemeClr val="bg1"/>
                </a:solidFill>
                <a:cs typeface="B Nazanin" panose="00000400000000000000" pitchFamily="2" charset="-78"/>
              </a:rPr>
              <a:t>یک موتور و یا آرمیچر کوچک</a:t>
            </a:r>
            <a:endParaRPr lang="en-US" sz="2600" dirty="0">
              <a:solidFill>
                <a:schemeClr val="bg1"/>
              </a:solidFill>
              <a:cs typeface="B Nazanin" panose="00000400000000000000" pitchFamily="2" charset="-78"/>
            </a:endParaRPr>
          </a:p>
          <a:p>
            <a:pPr marL="0" indent="0" algn="r" rtl="1">
              <a:buNone/>
            </a:pPr>
            <a:r>
              <a:rPr lang="fa-IR" sz="2600" dirty="0">
                <a:solidFill>
                  <a:srgbClr val="FF0000"/>
                </a:solidFill>
                <a:cs typeface="B Nazanin" panose="00000400000000000000" pitchFamily="2" charset="-78"/>
              </a:rPr>
              <a:t>3</a:t>
            </a:r>
            <a:r>
              <a:rPr lang="ar-SA" sz="2600" dirty="0">
                <a:solidFill>
                  <a:srgbClr val="FF0000"/>
                </a:solidFill>
                <a:cs typeface="B Nazanin" panose="00000400000000000000" pitchFamily="2" charset="-78"/>
              </a:rPr>
              <a:t>-</a:t>
            </a:r>
            <a:r>
              <a:rPr lang="ar-SA" sz="2600" dirty="0">
                <a:solidFill>
                  <a:schemeClr val="bg1"/>
                </a:solidFill>
                <a:cs typeface="B Nazanin" panose="00000400000000000000" pitchFamily="2" charset="-78"/>
              </a:rPr>
              <a:t>دو</a:t>
            </a:r>
            <a:r>
              <a:rPr lang="ar-SA" sz="2600" dirty="0">
                <a:solidFill>
                  <a:srgbClr val="FF0000"/>
                </a:solidFill>
                <a:cs typeface="B Nazanin" panose="00000400000000000000" pitchFamily="2" charset="-78"/>
              </a:rPr>
              <a:t> </a:t>
            </a:r>
            <a:r>
              <a:rPr lang="ar-SA" sz="2600" dirty="0">
                <a:solidFill>
                  <a:schemeClr val="bg1"/>
                </a:solidFill>
                <a:cs typeface="B Nazanin" panose="00000400000000000000" pitchFamily="2" charset="-78"/>
              </a:rPr>
              <a:t>عدد میله ی فولادی و چرخ دنده </a:t>
            </a:r>
            <a:endParaRPr lang="en-US" sz="2600" dirty="0">
              <a:solidFill>
                <a:schemeClr val="bg1"/>
              </a:solidFill>
              <a:cs typeface="B Nazanin" panose="00000400000000000000" pitchFamily="2" charset="-78"/>
            </a:endParaRPr>
          </a:p>
          <a:p>
            <a:pPr marL="0" indent="0" algn="r" rtl="1">
              <a:buNone/>
            </a:pPr>
            <a:r>
              <a:rPr lang="ar-SA" sz="2600" dirty="0">
                <a:solidFill>
                  <a:srgbClr val="FF0000"/>
                </a:solidFill>
                <a:cs typeface="B Nazanin" panose="00000400000000000000" pitchFamily="2" charset="-78"/>
              </a:rPr>
              <a:t>4-</a:t>
            </a:r>
            <a:r>
              <a:rPr lang="ar-SA" sz="2600" dirty="0">
                <a:solidFill>
                  <a:schemeClr val="bg1"/>
                </a:solidFill>
                <a:cs typeface="B Nazanin" panose="00000400000000000000" pitchFamily="2" charset="-78"/>
              </a:rPr>
              <a:t>شاسی(از جنسی سبک)</a:t>
            </a:r>
            <a:endParaRPr lang="en-US" sz="2600" dirty="0">
              <a:solidFill>
                <a:schemeClr val="bg1"/>
              </a:solidFill>
              <a:cs typeface="B Nazanin" panose="00000400000000000000" pitchFamily="2" charset="-78"/>
            </a:endParaRPr>
          </a:p>
          <a:p>
            <a:pPr marL="0" indent="0" algn="r" rtl="1">
              <a:buNone/>
            </a:pPr>
            <a:r>
              <a:rPr lang="ar-SA" sz="2600" dirty="0">
                <a:solidFill>
                  <a:srgbClr val="FF0000"/>
                </a:solidFill>
                <a:cs typeface="B Nazanin" panose="00000400000000000000" pitchFamily="2" charset="-78"/>
              </a:rPr>
              <a:t>5-</a:t>
            </a:r>
            <a:r>
              <a:rPr lang="ar-SA" sz="2600" dirty="0">
                <a:solidFill>
                  <a:schemeClr val="bg1"/>
                </a:solidFill>
                <a:cs typeface="B Nazanin" panose="00000400000000000000" pitchFamily="2" charset="-78"/>
              </a:rPr>
              <a:t> پنل خورشیدی و مقداری سیم </a:t>
            </a:r>
            <a:endParaRPr lang="en-US" sz="2600" dirty="0">
              <a:solidFill>
                <a:schemeClr val="bg1"/>
              </a:solidFill>
              <a:cs typeface="B Nazanin" panose="00000400000000000000" pitchFamily="2" charset="-78"/>
            </a:endParaRPr>
          </a:p>
          <a:p>
            <a:pPr marL="0" indent="0" algn="r" rtl="1">
              <a:buNone/>
            </a:pPr>
            <a:r>
              <a:rPr lang="fa-IR" sz="2600" dirty="0">
                <a:solidFill>
                  <a:srgbClr val="FF0000"/>
                </a:solidFill>
                <a:cs typeface="B Nazanin" panose="00000400000000000000" pitchFamily="2" charset="-78"/>
              </a:rPr>
              <a:t>6-</a:t>
            </a:r>
            <a:r>
              <a:rPr lang="fa-IR" sz="2600" dirty="0">
                <a:solidFill>
                  <a:schemeClr val="bg1"/>
                </a:solidFill>
                <a:cs typeface="B Nazanin" panose="00000400000000000000" pitchFamily="2" charset="-78"/>
              </a:rPr>
              <a:t>چسب و قیچی و خودکارو کاتر</a:t>
            </a:r>
          </a:p>
          <a:p>
            <a:pPr marL="0" indent="0" algn="r" rtl="1">
              <a:buNone/>
            </a:pPr>
            <a:r>
              <a:rPr lang="fa-IR" sz="2600" dirty="0">
                <a:solidFill>
                  <a:srgbClr val="FF0000"/>
                </a:solidFill>
                <a:cs typeface="B Nazanin" panose="00000400000000000000" pitchFamily="2" charset="-78"/>
              </a:rPr>
              <a:t>7-</a:t>
            </a:r>
            <a:r>
              <a:rPr lang="fa-IR" sz="2600" dirty="0">
                <a:solidFill>
                  <a:schemeClr val="bg1"/>
                </a:solidFill>
                <a:cs typeface="B Nazanin" panose="00000400000000000000" pitchFamily="2" charset="-78"/>
              </a:rPr>
              <a:t>یک جسمی برای وزنه تعادل</a:t>
            </a:r>
          </a:p>
        </p:txBody>
      </p:sp>
      <p:pic>
        <p:nvPicPr>
          <p:cNvPr id="8" name="Audio 7">
            <a:hlinkClick r:id="" action="ppaction://media"/>
            <a:extLst>
              <a:ext uri="{FF2B5EF4-FFF2-40B4-BE49-F238E27FC236}">
                <a16:creationId xmlns:a16="http://schemas.microsoft.com/office/drawing/2014/main" id="{CF0EE9B5-539F-4084-B7CF-5F84F572EC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0432423"/>
      </p:ext>
    </p:extLst>
  </p:cSld>
  <p:clrMapOvr>
    <a:masterClrMapping/>
  </p:clrMapOvr>
  <p:transition spd="slow" advTm="37287">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p:cTn id="53"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54"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5" dur="10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 calcmode="lin" valueType="num">
                                      <p:cBhvr>
                                        <p:cTn id="60"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61"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6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5BB7BD-883C-4E4F-86C7-073356CD81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522887"/>
            <a:ext cx="3044106" cy="1812225"/>
          </a:xfrm>
          <a:prstGeom prst="rect">
            <a:avLst/>
          </a:prstGeom>
        </p:spPr>
      </p:pic>
      <p:pic>
        <p:nvPicPr>
          <p:cNvPr id="5" name="Picture 4">
            <a:extLst>
              <a:ext uri="{FF2B5EF4-FFF2-40B4-BE49-F238E27FC236}">
                <a16:creationId xmlns:a16="http://schemas.microsoft.com/office/drawing/2014/main" id="{290291D3-740B-4BFD-8EFF-907B3DE25E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175106" y="381000"/>
            <a:ext cx="3044105" cy="1812225"/>
          </a:xfrm>
          <a:prstGeom prst="rect">
            <a:avLst/>
          </a:prstGeom>
        </p:spPr>
      </p:pic>
      <p:pic>
        <p:nvPicPr>
          <p:cNvPr id="6" name="Picture 5">
            <a:extLst>
              <a:ext uri="{FF2B5EF4-FFF2-40B4-BE49-F238E27FC236}">
                <a16:creationId xmlns:a16="http://schemas.microsoft.com/office/drawing/2014/main" id="{34084BCE-B759-4FB7-8B24-D371798CD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4800600"/>
            <a:ext cx="3124201" cy="1785172"/>
          </a:xfrm>
          <a:prstGeom prst="rect">
            <a:avLst/>
          </a:prstGeom>
        </p:spPr>
      </p:pic>
      <p:pic>
        <p:nvPicPr>
          <p:cNvPr id="7" name="Picture 6">
            <a:extLst>
              <a:ext uri="{FF2B5EF4-FFF2-40B4-BE49-F238E27FC236}">
                <a16:creationId xmlns:a16="http://schemas.microsoft.com/office/drawing/2014/main" id="{D6AAD78F-8335-42F7-B6BF-DD5F1FCE24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781474" y="4200726"/>
            <a:ext cx="1837862" cy="3037610"/>
          </a:xfrm>
          <a:prstGeom prst="rect">
            <a:avLst/>
          </a:prstGeom>
        </p:spPr>
      </p:pic>
      <p:pic>
        <p:nvPicPr>
          <p:cNvPr id="8" name="Picture 7">
            <a:extLst>
              <a:ext uri="{FF2B5EF4-FFF2-40B4-BE49-F238E27FC236}">
                <a16:creationId xmlns:a16="http://schemas.microsoft.com/office/drawing/2014/main" id="{57CEB6F3-D62B-43EB-A6DB-6BC58D4F8C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5947496" y="2469542"/>
            <a:ext cx="3048001" cy="1837861"/>
          </a:xfrm>
          <a:prstGeom prst="rect">
            <a:avLst/>
          </a:prstGeom>
        </p:spPr>
      </p:pic>
      <p:pic>
        <p:nvPicPr>
          <p:cNvPr id="9" name="Picture 2" descr="مقوای اشتنباخ سفید 70*50 (بسته 10 عددی) - فروشگاه اینترنتی حافظ تحریر">
            <a:extLst>
              <a:ext uri="{FF2B5EF4-FFF2-40B4-BE49-F238E27FC236}">
                <a16:creationId xmlns:a16="http://schemas.microsoft.com/office/drawing/2014/main" id="{FA0F7051-49E1-43A5-B393-9B2DF106F6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399" y="390060"/>
            <a:ext cx="3048002" cy="18031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4B37A2-9CE9-4B0F-ABC8-679A8E233864}"/>
              </a:ext>
            </a:extLst>
          </p:cNvPr>
          <p:cNvSpPr/>
          <p:nvPr/>
        </p:nvSpPr>
        <p:spPr>
          <a:xfrm>
            <a:off x="3580898" y="3167389"/>
            <a:ext cx="1996060" cy="523220"/>
          </a:xfrm>
          <a:prstGeom prst="rect">
            <a:avLst/>
          </a:prstGeom>
        </p:spPr>
        <p:txBody>
          <a:bodyPr wrap="none">
            <a:spAutoFit/>
          </a:bodyPr>
          <a:lstStyle/>
          <a:p>
            <a:pPr algn="r" rtl="1"/>
            <a:r>
              <a:rPr lang="fa-IR" sz="2800" b="1" dirty="0">
                <a:solidFill>
                  <a:srgbClr val="FF0000"/>
                </a:solidFill>
                <a:cs typeface="B Nazanin" panose="00000400000000000000" pitchFamily="2" charset="-78"/>
              </a:rPr>
              <a:t>وسایل  مورد نیاز</a:t>
            </a:r>
            <a:endParaRPr lang="en-US" sz="2800" b="1" dirty="0">
              <a:solidFill>
                <a:srgbClr val="FF0000"/>
              </a:solidFill>
              <a:cs typeface="B Nazanin" panose="00000400000000000000" pitchFamily="2" charset="-78"/>
            </a:endParaRPr>
          </a:p>
        </p:txBody>
      </p:sp>
      <p:pic>
        <p:nvPicPr>
          <p:cNvPr id="10" name="Audio 9">
            <a:hlinkClick r:id="" action="ppaction://media"/>
            <a:extLst>
              <a:ext uri="{FF2B5EF4-FFF2-40B4-BE49-F238E27FC236}">
                <a16:creationId xmlns:a16="http://schemas.microsoft.com/office/drawing/2014/main" id="{6A4F1A24-F22D-4ED3-920E-DA65A38014B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1616414"/>
      </p:ext>
    </p:extLst>
  </p:cSld>
  <p:clrMapOvr>
    <a:masterClrMapping/>
  </p:clrMapOvr>
  <mc:AlternateContent xmlns:mc="http://schemas.openxmlformats.org/markup-compatibility/2006">
    <mc:Choice xmlns:p14="http://schemas.microsoft.com/office/powerpoint/2010/main" Requires="p14">
      <p:transition spd="slow" p14:dur="1600" advTm="9687">
        <p:blinds dir="vert"/>
      </p:transition>
    </mc:Choice>
    <mc:Fallback>
      <p:transition spd="slow" advTm="968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80">
                                          <p:stCondLst>
                                            <p:cond delay="0"/>
                                          </p:stCondLst>
                                        </p:cTn>
                                        <p:tgtEl>
                                          <p:spTgt spid="5"/>
                                        </p:tgtEl>
                                      </p:cBhvr>
                                    </p:animEffect>
                                    <p:anim calcmode="lin" valueType="num">
                                      <p:cBhvr>
                                        <p:cTn id="4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1" dur="26">
                                          <p:stCondLst>
                                            <p:cond delay="650"/>
                                          </p:stCondLst>
                                        </p:cTn>
                                        <p:tgtEl>
                                          <p:spTgt spid="5"/>
                                        </p:tgtEl>
                                      </p:cBhvr>
                                      <p:to x="100000" y="60000"/>
                                    </p:animScale>
                                    <p:animScale>
                                      <p:cBhvr>
                                        <p:cTn id="52" dur="166" decel="50000">
                                          <p:stCondLst>
                                            <p:cond delay="676"/>
                                          </p:stCondLst>
                                        </p:cTn>
                                        <p:tgtEl>
                                          <p:spTgt spid="5"/>
                                        </p:tgtEl>
                                      </p:cBhvr>
                                      <p:to x="100000" y="100000"/>
                                    </p:animScale>
                                    <p:animScale>
                                      <p:cBhvr>
                                        <p:cTn id="53" dur="26">
                                          <p:stCondLst>
                                            <p:cond delay="1312"/>
                                          </p:stCondLst>
                                        </p:cTn>
                                        <p:tgtEl>
                                          <p:spTgt spid="5"/>
                                        </p:tgtEl>
                                      </p:cBhvr>
                                      <p:to x="100000" y="80000"/>
                                    </p:animScale>
                                    <p:animScale>
                                      <p:cBhvr>
                                        <p:cTn id="54" dur="166" decel="50000">
                                          <p:stCondLst>
                                            <p:cond delay="1338"/>
                                          </p:stCondLst>
                                        </p:cTn>
                                        <p:tgtEl>
                                          <p:spTgt spid="5"/>
                                        </p:tgtEl>
                                      </p:cBhvr>
                                      <p:to x="100000" y="100000"/>
                                    </p:animScale>
                                    <p:animScale>
                                      <p:cBhvr>
                                        <p:cTn id="55" dur="26">
                                          <p:stCondLst>
                                            <p:cond delay="1642"/>
                                          </p:stCondLst>
                                        </p:cTn>
                                        <p:tgtEl>
                                          <p:spTgt spid="5"/>
                                        </p:tgtEl>
                                      </p:cBhvr>
                                      <p:to x="100000" y="90000"/>
                                    </p:animScale>
                                    <p:animScale>
                                      <p:cBhvr>
                                        <p:cTn id="56" dur="166" decel="50000">
                                          <p:stCondLst>
                                            <p:cond delay="1668"/>
                                          </p:stCondLst>
                                        </p:cTn>
                                        <p:tgtEl>
                                          <p:spTgt spid="5"/>
                                        </p:tgtEl>
                                      </p:cBhvr>
                                      <p:to x="100000" y="100000"/>
                                    </p:animScale>
                                    <p:animScale>
                                      <p:cBhvr>
                                        <p:cTn id="57" dur="26">
                                          <p:stCondLst>
                                            <p:cond delay="1808"/>
                                          </p:stCondLst>
                                        </p:cTn>
                                        <p:tgtEl>
                                          <p:spTgt spid="5"/>
                                        </p:tgtEl>
                                      </p:cBhvr>
                                      <p:to x="100000" y="95000"/>
                                    </p:animScale>
                                    <p:animScale>
                                      <p:cBhvr>
                                        <p:cTn id="58" dur="166" decel="50000">
                                          <p:stCondLst>
                                            <p:cond delay="1834"/>
                                          </p:stCondLst>
                                        </p:cTn>
                                        <p:tgtEl>
                                          <p:spTgt spid="5"/>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wipe(down)">
                                      <p:cBhvr>
                                        <p:cTn id="93" dur="580">
                                          <p:stCondLst>
                                            <p:cond delay="0"/>
                                          </p:stCondLst>
                                        </p:cTn>
                                        <p:tgtEl>
                                          <p:spTgt spid="6"/>
                                        </p:tgtEl>
                                      </p:cBhvr>
                                    </p:animEffect>
                                    <p:anim calcmode="lin" valueType="num">
                                      <p:cBhvr>
                                        <p:cTn id="9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9" dur="26">
                                          <p:stCondLst>
                                            <p:cond delay="650"/>
                                          </p:stCondLst>
                                        </p:cTn>
                                        <p:tgtEl>
                                          <p:spTgt spid="6"/>
                                        </p:tgtEl>
                                      </p:cBhvr>
                                      <p:to x="100000" y="60000"/>
                                    </p:animScale>
                                    <p:animScale>
                                      <p:cBhvr>
                                        <p:cTn id="100" dur="166" decel="50000">
                                          <p:stCondLst>
                                            <p:cond delay="676"/>
                                          </p:stCondLst>
                                        </p:cTn>
                                        <p:tgtEl>
                                          <p:spTgt spid="6"/>
                                        </p:tgtEl>
                                      </p:cBhvr>
                                      <p:to x="100000" y="100000"/>
                                    </p:animScale>
                                    <p:animScale>
                                      <p:cBhvr>
                                        <p:cTn id="101" dur="26">
                                          <p:stCondLst>
                                            <p:cond delay="1312"/>
                                          </p:stCondLst>
                                        </p:cTn>
                                        <p:tgtEl>
                                          <p:spTgt spid="6"/>
                                        </p:tgtEl>
                                      </p:cBhvr>
                                      <p:to x="100000" y="80000"/>
                                    </p:animScale>
                                    <p:animScale>
                                      <p:cBhvr>
                                        <p:cTn id="102" dur="166" decel="50000">
                                          <p:stCondLst>
                                            <p:cond delay="1338"/>
                                          </p:stCondLst>
                                        </p:cTn>
                                        <p:tgtEl>
                                          <p:spTgt spid="6"/>
                                        </p:tgtEl>
                                      </p:cBhvr>
                                      <p:to x="100000" y="100000"/>
                                    </p:animScale>
                                    <p:animScale>
                                      <p:cBhvr>
                                        <p:cTn id="103" dur="26">
                                          <p:stCondLst>
                                            <p:cond delay="1642"/>
                                          </p:stCondLst>
                                        </p:cTn>
                                        <p:tgtEl>
                                          <p:spTgt spid="6"/>
                                        </p:tgtEl>
                                      </p:cBhvr>
                                      <p:to x="100000" y="90000"/>
                                    </p:animScale>
                                    <p:animScale>
                                      <p:cBhvr>
                                        <p:cTn id="104" dur="166" decel="50000">
                                          <p:stCondLst>
                                            <p:cond delay="1668"/>
                                          </p:stCondLst>
                                        </p:cTn>
                                        <p:tgtEl>
                                          <p:spTgt spid="6"/>
                                        </p:tgtEl>
                                      </p:cBhvr>
                                      <p:to x="100000" y="100000"/>
                                    </p:animScale>
                                    <p:animScale>
                                      <p:cBhvr>
                                        <p:cTn id="105" dur="26">
                                          <p:stCondLst>
                                            <p:cond delay="1808"/>
                                          </p:stCondLst>
                                        </p:cTn>
                                        <p:tgtEl>
                                          <p:spTgt spid="6"/>
                                        </p:tgtEl>
                                      </p:cBhvr>
                                      <p:to x="100000" y="95000"/>
                                    </p:animScale>
                                    <p:animScale>
                                      <p:cBhvr>
                                        <p:cTn id="106" dur="166" decel="50000">
                                          <p:stCondLst>
                                            <p:cond delay="1834"/>
                                          </p:stCondLst>
                                        </p:cTn>
                                        <p:tgtEl>
                                          <p:spTgt spid="6"/>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wipe(down)">
                                      <p:cBhvr>
                                        <p:cTn id="109" dur="580">
                                          <p:stCondLst>
                                            <p:cond delay="0"/>
                                          </p:stCondLst>
                                        </p:cTn>
                                        <p:tgtEl>
                                          <p:spTgt spid="7"/>
                                        </p:tgtEl>
                                      </p:cBhvr>
                                    </p:animEffect>
                                    <p:anim calcmode="lin" valueType="num">
                                      <p:cBhvr>
                                        <p:cTn id="1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5" dur="26">
                                          <p:stCondLst>
                                            <p:cond delay="650"/>
                                          </p:stCondLst>
                                        </p:cTn>
                                        <p:tgtEl>
                                          <p:spTgt spid="7"/>
                                        </p:tgtEl>
                                      </p:cBhvr>
                                      <p:to x="100000" y="60000"/>
                                    </p:animScale>
                                    <p:animScale>
                                      <p:cBhvr>
                                        <p:cTn id="116" dur="166" decel="50000">
                                          <p:stCondLst>
                                            <p:cond delay="676"/>
                                          </p:stCondLst>
                                        </p:cTn>
                                        <p:tgtEl>
                                          <p:spTgt spid="7"/>
                                        </p:tgtEl>
                                      </p:cBhvr>
                                      <p:to x="100000" y="100000"/>
                                    </p:animScale>
                                    <p:animScale>
                                      <p:cBhvr>
                                        <p:cTn id="117" dur="26">
                                          <p:stCondLst>
                                            <p:cond delay="1312"/>
                                          </p:stCondLst>
                                        </p:cTn>
                                        <p:tgtEl>
                                          <p:spTgt spid="7"/>
                                        </p:tgtEl>
                                      </p:cBhvr>
                                      <p:to x="100000" y="80000"/>
                                    </p:animScale>
                                    <p:animScale>
                                      <p:cBhvr>
                                        <p:cTn id="118" dur="166" decel="50000">
                                          <p:stCondLst>
                                            <p:cond delay="1338"/>
                                          </p:stCondLst>
                                        </p:cTn>
                                        <p:tgtEl>
                                          <p:spTgt spid="7"/>
                                        </p:tgtEl>
                                      </p:cBhvr>
                                      <p:to x="100000" y="100000"/>
                                    </p:animScale>
                                    <p:animScale>
                                      <p:cBhvr>
                                        <p:cTn id="119" dur="26">
                                          <p:stCondLst>
                                            <p:cond delay="1642"/>
                                          </p:stCondLst>
                                        </p:cTn>
                                        <p:tgtEl>
                                          <p:spTgt spid="7"/>
                                        </p:tgtEl>
                                      </p:cBhvr>
                                      <p:to x="100000" y="90000"/>
                                    </p:animScale>
                                    <p:animScale>
                                      <p:cBhvr>
                                        <p:cTn id="120" dur="166" decel="50000">
                                          <p:stCondLst>
                                            <p:cond delay="1668"/>
                                          </p:stCondLst>
                                        </p:cTn>
                                        <p:tgtEl>
                                          <p:spTgt spid="7"/>
                                        </p:tgtEl>
                                      </p:cBhvr>
                                      <p:to x="100000" y="100000"/>
                                    </p:animScale>
                                    <p:animScale>
                                      <p:cBhvr>
                                        <p:cTn id="121" dur="26">
                                          <p:stCondLst>
                                            <p:cond delay="1808"/>
                                          </p:stCondLst>
                                        </p:cTn>
                                        <p:tgtEl>
                                          <p:spTgt spid="7"/>
                                        </p:tgtEl>
                                      </p:cBhvr>
                                      <p:to x="100000" y="95000"/>
                                    </p:animScale>
                                    <p:animScale>
                                      <p:cBhvr>
                                        <p:cTn id="12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10.xml><?xml version="1.0" encoding="utf-8"?>
<p:tagLst xmlns:a="http://schemas.openxmlformats.org/drawingml/2006/main" xmlns:r="http://schemas.openxmlformats.org/officeDocument/2006/relationships" xmlns:p="http://schemas.openxmlformats.org/presentationml/2006/main">
  <p:tag name="TIMING" val="|1.4|2.9|16.5|9.9|10.5|9.7|3.3"/>
</p:tagLst>
</file>

<file path=ppt/tags/tag11.xml><?xml version="1.0" encoding="utf-8"?>
<p:tagLst xmlns:a="http://schemas.openxmlformats.org/drawingml/2006/main" xmlns:r="http://schemas.openxmlformats.org/officeDocument/2006/relationships" xmlns:p="http://schemas.openxmlformats.org/presentationml/2006/main">
  <p:tag name="TIMING" val="|0.4|4.1|4|1.2|8.8|1.2|7.3|9.7"/>
</p:tagLst>
</file>

<file path=ppt/tags/tag12.xml><?xml version="1.0" encoding="utf-8"?>
<p:tagLst xmlns:a="http://schemas.openxmlformats.org/drawingml/2006/main" xmlns:r="http://schemas.openxmlformats.org/officeDocument/2006/relationships" xmlns:p="http://schemas.openxmlformats.org/presentationml/2006/main">
  <p:tag name="TIMING" val="|22.1"/>
</p:tagLst>
</file>

<file path=ppt/tags/tag13.xml><?xml version="1.0" encoding="utf-8"?>
<p:tagLst xmlns:a="http://schemas.openxmlformats.org/drawingml/2006/main" xmlns:r="http://schemas.openxmlformats.org/officeDocument/2006/relationships" xmlns:p="http://schemas.openxmlformats.org/presentationml/2006/main">
  <p:tag name="TIMING" val="|6.3"/>
</p:tagLst>
</file>

<file path=ppt/tags/tag14.xml><?xml version="1.0" encoding="utf-8"?>
<p:tagLst xmlns:a="http://schemas.openxmlformats.org/drawingml/2006/main" xmlns:r="http://schemas.openxmlformats.org/officeDocument/2006/relationships" xmlns:p="http://schemas.openxmlformats.org/presentationml/2006/main">
  <p:tag name="TIMING" val="|1.1|3.5"/>
</p:tagLst>
</file>

<file path=ppt/tags/tag15.xml><?xml version="1.0" encoding="utf-8"?>
<p:tagLst xmlns:a="http://schemas.openxmlformats.org/drawingml/2006/main" xmlns:r="http://schemas.openxmlformats.org/officeDocument/2006/relationships" xmlns:p="http://schemas.openxmlformats.org/presentationml/2006/main">
  <p:tag name="TIMING" val="|0.6|2.5"/>
</p:tagLst>
</file>

<file path=ppt/tags/tag16.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0.4|11.8|92.8|2.4"/>
</p:tagLst>
</file>

<file path=ppt/tags/tag3.xml><?xml version="1.0" encoding="utf-8"?>
<p:tagLst xmlns:a="http://schemas.openxmlformats.org/drawingml/2006/main" xmlns:r="http://schemas.openxmlformats.org/officeDocument/2006/relationships" xmlns:p="http://schemas.openxmlformats.org/presentationml/2006/main">
  <p:tag name="TIMING" val="|1.4|11.4|29.3"/>
</p:tagLst>
</file>

<file path=ppt/tags/tag4.xml><?xml version="1.0" encoding="utf-8"?>
<p:tagLst xmlns:a="http://schemas.openxmlformats.org/drawingml/2006/main" xmlns:r="http://schemas.openxmlformats.org/officeDocument/2006/relationships" xmlns:p="http://schemas.openxmlformats.org/presentationml/2006/main">
  <p:tag name="TIMING" val="|0.8|7.1|23"/>
</p:tagLst>
</file>

<file path=ppt/tags/tag5.xml><?xml version="1.0" encoding="utf-8"?>
<p:tagLst xmlns:a="http://schemas.openxmlformats.org/drawingml/2006/main" xmlns:r="http://schemas.openxmlformats.org/officeDocument/2006/relationships" xmlns:p="http://schemas.openxmlformats.org/presentationml/2006/main">
  <p:tag name="TIMING" val="|0.6|8|34.2|2.9"/>
</p:tagLst>
</file>

<file path=ppt/tags/tag6.xml><?xml version="1.0" encoding="utf-8"?>
<p:tagLst xmlns:a="http://schemas.openxmlformats.org/drawingml/2006/main" xmlns:r="http://schemas.openxmlformats.org/officeDocument/2006/relationships" xmlns:p="http://schemas.openxmlformats.org/presentationml/2006/main">
  <p:tag name="TIMING" val="|1.1|6.4|3.7"/>
</p:tagLst>
</file>

<file path=ppt/tags/tag7.xml><?xml version="1.0" encoding="utf-8"?>
<p:tagLst xmlns:a="http://schemas.openxmlformats.org/drawingml/2006/main" xmlns:r="http://schemas.openxmlformats.org/officeDocument/2006/relationships" xmlns:p="http://schemas.openxmlformats.org/presentationml/2006/main">
  <p:tag name="TIMING" val="|0.8|3.7|9.1"/>
</p:tagLst>
</file>

<file path=ppt/tags/tag8.xml><?xml version="1.0" encoding="utf-8"?>
<p:tagLst xmlns:a="http://schemas.openxmlformats.org/drawingml/2006/main" xmlns:r="http://schemas.openxmlformats.org/officeDocument/2006/relationships" xmlns:p="http://schemas.openxmlformats.org/presentationml/2006/main">
  <p:tag name="TIMING" val="|0.6|5.5|3.2|2.1|5.2|6|3.9|2"/>
</p:tagLst>
</file>

<file path=ppt/tags/tag9.xml><?xml version="1.0" encoding="utf-8"?>
<p:tagLst xmlns:a="http://schemas.openxmlformats.org/drawingml/2006/main" xmlns:r="http://schemas.openxmlformats.org/officeDocument/2006/relationships" xmlns:p="http://schemas.openxmlformats.org/presentationml/2006/main">
  <p:tag name="TIMING" val="|0.1|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2917</TotalTime>
  <Words>682</Words>
  <Application>Microsoft Office PowerPoint</Application>
  <PresentationFormat>On-screen Show (4:3)</PresentationFormat>
  <Paragraphs>60</Paragraphs>
  <Slides>17</Slides>
  <Notes>2</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Celestial</vt:lpstr>
      <vt:lpstr>                به نام خدا  نویسنده: مانا دارآفرین کلاس: 7.2 موضوع:  ماشین خورشیدی دبیر:  سرکار خانم آذری</vt:lpstr>
      <vt:lpstr>چرا می خواهیم انرژی خورشید را جایگزین انرژی های دیگر کنیم؟</vt:lpstr>
      <vt:lpstr>ماشین خورشیدی چیست؟</vt:lpstr>
      <vt:lpstr>سلولهای خورشیدی از چه  ساخته شده اند؟</vt:lpstr>
      <vt:lpstr>اولین ماشین خورشیدی را چه کسی ساخته است؟</vt:lpstr>
      <vt:lpstr>جدیدترین ماشین خورشیدی چیست؟</vt:lpstr>
      <vt:lpstr>ماشین های خورشیدی از چه وسایلی تشکیل شده اند؟</vt:lpstr>
      <vt:lpstr>چه وسایلی برای  ساخت ماشین خورشیدی نیاز داریم؟</vt:lpstr>
      <vt:lpstr>PowerPoint Presentation</vt:lpstr>
      <vt:lpstr>چگونه یک ماشین خورشیدی بسازیم؟</vt:lpstr>
      <vt:lpstr>PowerPoint Presentation</vt:lpstr>
      <vt:lpstr>ماشین خورشیدی دست ساز</vt:lpstr>
      <vt:lpstr>چگونه کارکرد آن را بررسی کنیم؟</vt:lpstr>
      <vt:lpstr>کارکرد ماشین خورشیدی ما از نمای نزدیک</vt:lpstr>
      <vt:lpstr>نتیجه گیری</vt:lpstr>
      <vt:lpstr>منابع</vt:lpstr>
      <vt:lpstr>پایان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برنامه</dc:title>
  <dc:creator>asus</dc:creator>
  <cp:lastModifiedBy>asus</cp:lastModifiedBy>
  <cp:revision>91</cp:revision>
  <dcterms:created xsi:type="dcterms:W3CDTF">2006-08-16T00:00:00Z</dcterms:created>
  <dcterms:modified xsi:type="dcterms:W3CDTF">2020-06-19T15:03:18Z</dcterms:modified>
</cp:coreProperties>
</file>